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75" r:id="rId4"/>
    <p:sldId id="258" r:id="rId5"/>
    <p:sldId id="259" r:id="rId6"/>
    <p:sldId id="267" r:id="rId7"/>
    <p:sldId id="272" r:id="rId8"/>
    <p:sldId id="269" r:id="rId9"/>
    <p:sldId id="273" r:id="rId10"/>
    <p:sldId id="261" r:id="rId11"/>
    <p:sldId id="262" r:id="rId12"/>
    <p:sldId id="263" r:id="rId13"/>
    <p:sldId id="270" r:id="rId14"/>
    <p:sldId id="271" r:id="rId15"/>
    <p:sldId id="264" r:id="rId16"/>
    <p:sldId id="265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89"/>
    <p:restoredTop sz="70373"/>
  </p:normalViewPr>
  <p:slideViewPr>
    <p:cSldViewPr snapToGrid="0" snapToObjects="1">
      <p:cViewPr varScale="1">
        <p:scale>
          <a:sx n="86" d="100"/>
          <a:sy n="86" d="100"/>
        </p:scale>
        <p:origin x="928" y="20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gif>
</file>

<file path=ppt/media/image30.tiff>
</file>

<file path=ppt/media/image31.tiff>
</file>

<file path=ppt/media/image32.png>
</file>

<file path=ppt/media/image33.png>
</file>

<file path=ppt/media/image34.svg>
</file>

<file path=ppt/media/image35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7A908-3DE9-B148-A093-714D82589507}" type="datetimeFigureOut">
              <a:rPr lang="en-US" smtClean="0"/>
              <a:t>9/11/18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D417D-FA80-0943-A400-647E13098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9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1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6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00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18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958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89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329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23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3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6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28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16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54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8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7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867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29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99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5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54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66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26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51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92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3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8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81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747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BD1FA-869D-5243-8388-0EEE08DAEAF6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5A387-381E-C341-9E02-D76D1D605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71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tiff"/><Relationship Id="rId3" Type="http://schemas.openxmlformats.org/officeDocument/2006/relationships/image" Target="../media/image31.tiff"/><Relationship Id="rId7" Type="http://schemas.openxmlformats.org/officeDocument/2006/relationships/image" Target="../media/image34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.gif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854E-01F8-F041-A880-0104CC99BF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120" y="2499359"/>
            <a:ext cx="7772400" cy="1627375"/>
          </a:xfrm>
        </p:spPr>
        <p:txBody>
          <a:bodyPr>
            <a:normAutofit/>
          </a:bodyPr>
          <a:lstStyle/>
          <a:p>
            <a:r>
              <a:rPr lang="en-US" sz="4800" dirty="0"/>
              <a:t>Estimating the Effective Population Size of Delta Smelt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4EB672-387D-2247-8054-A9BF6AA84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3421" y="4413899"/>
            <a:ext cx="5755342" cy="1520434"/>
          </a:xfrm>
        </p:spPr>
        <p:txBody>
          <a:bodyPr>
            <a:normAutofit/>
          </a:bodyPr>
          <a:lstStyle/>
          <a:p>
            <a:r>
              <a:rPr lang="en-US" sz="2000" b="1" dirty="0"/>
              <a:t>Shannon Joslin</a:t>
            </a:r>
            <a:r>
              <a:rPr lang="en-US" sz="2000" dirty="0"/>
              <a:t> </a:t>
            </a:r>
          </a:p>
          <a:p>
            <a:r>
              <a:rPr lang="en-US" sz="2000" dirty="0"/>
              <a:t>Ismail </a:t>
            </a:r>
            <a:r>
              <a:rPr lang="en-US" sz="2000" dirty="0" err="1"/>
              <a:t>Saglam</a:t>
            </a:r>
            <a:r>
              <a:rPr lang="en-US" sz="2000" dirty="0"/>
              <a:t>, Michael R. Miller, Alisha </a:t>
            </a:r>
            <a:r>
              <a:rPr lang="en-US" sz="2000" dirty="0" err="1"/>
              <a:t>Goodbla</a:t>
            </a:r>
            <a:r>
              <a:rPr lang="en-US" sz="2000" dirty="0"/>
              <a:t> and Amanda Finger</a:t>
            </a:r>
          </a:p>
          <a:p>
            <a:r>
              <a:rPr lang="en-US" sz="2000" dirty="0"/>
              <a:t>University of California, Davis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31DD7-33DC-2847-946F-049177C8C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421" y="452735"/>
            <a:ext cx="5497158" cy="1960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064EE7-C3F8-3247-BBC4-07F3AAAFD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58" y="4771506"/>
            <a:ext cx="1284520" cy="1284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10CFCB-CB16-A341-9F05-12A7960B7D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110" y="4771504"/>
            <a:ext cx="1220524" cy="128452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0279FE-07DB-D04F-A79C-752F094D4045}"/>
              </a:ext>
            </a:extLst>
          </p:cNvPr>
          <p:cNvGrpSpPr/>
          <p:nvPr/>
        </p:nvGrpSpPr>
        <p:grpSpPr>
          <a:xfrm>
            <a:off x="2413415" y="6272855"/>
            <a:ext cx="4622354" cy="384322"/>
            <a:chOff x="1635420" y="6345282"/>
            <a:chExt cx="4622354" cy="38432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15F233-EA78-6442-A331-8E92EFCE1CF3}"/>
                </a:ext>
              </a:extLst>
            </p:cNvPr>
            <p:cNvSpPr txBox="1"/>
            <p:nvPr/>
          </p:nvSpPr>
          <p:spPr>
            <a:xfrm>
              <a:off x="1980140" y="6360272"/>
              <a:ext cx="1875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@</a:t>
              </a:r>
              <a:r>
                <a:rPr lang="en-US" dirty="0" err="1"/>
                <a:t>IntrprtngGnmcs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628F67-CEE4-C449-B9CE-5436F0881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35420" y="6349460"/>
              <a:ext cx="380144" cy="38014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B04455B-5B28-E44C-8711-455C234E4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66402" y="6345282"/>
              <a:ext cx="376248" cy="37624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7679B3-7885-CC46-8EE0-14BBD8042F2E}"/>
                </a:ext>
              </a:extLst>
            </p:cNvPr>
            <p:cNvSpPr txBox="1"/>
            <p:nvPr/>
          </p:nvSpPr>
          <p:spPr>
            <a:xfrm>
              <a:off x="4782690" y="6360272"/>
              <a:ext cx="1475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@</a:t>
              </a:r>
              <a:r>
                <a:rPr lang="en-US" dirty="0" err="1"/>
                <a:t>shannonekj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49940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EAAE3-3694-A240-A8EF-6F7313C07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Limitations of Effective </a:t>
            </a:r>
            <a:br>
              <a:rPr lang="en-US" dirty="0"/>
            </a:br>
            <a:r>
              <a:rPr lang="en-US" dirty="0"/>
              <a:t>Population Size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CB7F85F-BF50-A344-B585-7684C01378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Ne is one of many genetic diversity statistics</a:t>
                </a:r>
              </a:p>
              <a:p>
                <a:r>
                  <a:rPr lang="en-US" dirty="0"/>
                  <a:t>Effective population size (Ne)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/>
                  <a:t> Census size (N)</a:t>
                </a:r>
              </a:p>
              <a:p>
                <a:r>
                  <a:rPr lang="en-US" dirty="0"/>
                  <a:t>N</a:t>
                </a:r>
                <a:r>
                  <a:rPr lang="en-US" baseline="-25000" dirty="0"/>
                  <a:t>e</a:t>
                </a:r>
                <a:r>
                  <a:rPr lang="en-US" dirty="0"/>
                  <a:t> does not tell you </a:t>
                </a:r>
                <a:r>
                  <a:rPr lang="en-US" i="1" dirty="0"/>
                  <a:t>why</a:t>
                </a:r>
                <a:r>
                  <a:rPr lang="en-US" dirty="0"/>
                  <a:t> a population is declining</a:t>
                </a:r>
              </a:p>
              <a:p>
                <a:r>
                  <a:rPr lang="en-US" dirty="0"/>
                  <a:t>Estimates are sensitive to the data you put into it</a:t>
                </a:r>
              </a:p>
              <a:p>
                <a:pPr lvl="1"/>
                <a:r>
                  <a:rPr lang="en-US" dirty="0"/>
                  <a:t># of SNPs</a:t>
                </a:r>
              </a:p>
              <a:p>
                <a:pPr lvl="1"/>
                <a:r>
                  <a:rPr lang="en-US" dirty="0"/>
                  <a:t>MAF</a:t>
                </a:r>
              </a:p>
              <a:p>
                <a:pPr lvl="1"/>
                <a:r>
                  <a:rPr lang="en-US" dirty="0"/>
                  <a:t># of individuals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CB7F85F-BF50-A344-B585-7684C01378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447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090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2511-4163-4C47-8EDD-E330D133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Previous estimates 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61E1C-4FF3-3B4A-9393-E644CAFF7F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387"/>
          <a:stretch/>
        </p:blipFill>
        <p:spPr>
          <a:xfrm>
            <a:off x="320960" y="2773404"/>
            <a:ext cx="4484720" cy="19487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5F7246-0B5A-044D-B59C-3EF44A424E52}"/>
              </a:ext>
            </a:extLst>
          </p:cNvPr>
          <p:cNvSpPr txBox="1"/>
          <p:nvPr/>
        </p:nvSpPr>
        <p:spPr>
          <a:xfrm>
            <a:off x="508499" y="6055360"/>
            <a:ext cx="30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Fisch et al. </a:t>
            </a:r>
            <a:r>
              <a:rPr lang="en-US" i="1" dirty="0" err="1"/>
              <a:t>Conserv</a:t>
            </a:r>
            <a:r>
              <a:rPr lang="en-US" i="1" dirty="0"/>
              <a:t>. Gen.</a:t>
            </a:r>
            <a:r>
              <a:rPr lang="en-US" dirty="0"/>
              <a:t> 2011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7B34A6-10C4-1A49-9BB2-2060DD89A76E}"/>
              </a:ext>
            </a:extLst>
          </p:cNvPr>
          <p:cNvGrpSpPr/>
          <p:nvPr/>
        </p:nvGrpSpPr>
        <p:grpSpPr>
          <a:xfrm>
            <a:off x="4805680" y="2071978"/>
            <a:ext cx="4266689" cy="3564161"/>
            <a:chOff x="1485900" y="2305050"/>
            <a:chExt cx="6172200" cy="51559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4167901-9DB0-9A4D-9F7D-BD75D5E92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5900" y="2305050"/>
              <a:ext cx="6172200" cy="22479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32C63FF-B9EA-0E44-A644-DF1DEFBCE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98600" y="5263871"/>
              <a:ext cx="6146800" cy="21971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DFEF2F5-4EBC-9542-AE62-6C1E5C17BFD3}"/>
              </a:ext>
            </a:extLst>
          </p:cNvPr>
          <p:cNvSpPr txBox="1"/>
          <p:nvPr/>
        </p:nvSpPr>
        <p:spPr>
          <a:xfrm>
            <a:off x="4805680" y="6055360"/>
            <a:ext cx="398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Finger et al. </a:t>
            </a:r>
            <a:r>
              <a:rPr lang="en-US" i="1" dirty="0"/>
              <a:t>San Fran. Est. Wat. Sci. </a:t>
            </a:r>
            <a:r>
              <a:rPr lang="en-US" dirty="0"/>
              <a:t>2017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EACF7-80F1-9C4F-B11C-EA2FA37D0E80}"/>
              </a:ext>
            </a:extLst>
          </p:cNvPr>
          <p:cNvSpPr txBox="1"/>
          <p:nvPr/>
        </p:nvSpPr>
        <p:spPr>
          <a:xfrm>
            <a:off x="6572417" y="3797570"/>
            <a:ext cx="41069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 err="1">
                <a:latin typeface="Franklin Gothic Medium" panose="020B0603020102020204" pitchFamily="34" charset="0"/>
                <a:cs typeface="Al Tarikh" pitchFamily="2" charset="-78"/>
              </a:rPr>
              <a:t>N</a:t>
            </a:r>
            <a:r>
              <a:rPr lang="en-US" sz="1300" baseline="-25000" dirty="0" err="1">
                <a:latin typeface="Franklin Gothic Medium" panose="020B0603020102020204" pitchFamily="34" charset="0"/>
                <a:cs typeface="Al Tarikh" pitchFamily="2" charset="-78"/>
              </a:rPr>
              <a:t>eV</a:t>
            </a:r>
            <a:endParaRPr lang="en-US" sz="1300" dirty="0">
              <a:latin typeface="Franklin Gothic Medium" panose="020B0603020102020204" pitchFamily="34" charset="0"/>
              <a:cs typeface="Al Tarikh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8CF552-9A9C-9B4B-BB8A-4351E6BB8BF1}"/>
              </a:ext>
            </a:extLst>
          </p:cNvPr>
          <p:cNvSpPr txBox="1"/>
          <p:nvPr/>
        </p:nvSpPr>
        <p:spPr>
          <a:xfrm>
            <a:off x="2748037" y="1321357"/>
            <a:ext cx="423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12-15 microsatellites  |  4-8 generations    </a:t>
            </a:r>
          </a:p>
        </p:txBody>
      </p:sp>
      <p:sp>
        <p:nvSpPr>
          <p:cNvPr id="3" name="Donut 2">
            <a:extLst>
              <a:ext uri="{FF2B5EF4-FFF2-40B4-BE49-F238E27FC236}">
                <a16:creationId xmlns:a16="http://schemas.microsoft.com/office/drawing/2014/main" id="{47125158-62AA-7740-BCFC-CE07192F94DC}"/>
              </a:ext>
            </a:extLst>
          </p:cNvPr>
          <p:cNvSpPr/>
          <p:nvPr/>
        </p:nvSpPr>
        <p:spPr>
          <a:xfrm>
            <a:off x="7340723" y="2458387"/>
            <a:ext cx="389744" cy="1339183"/>
          </a:xfrm>
          <a:prstGeom prst="donut">
            <a:avLst>
              <a:gd name="adj" fmla="val 101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3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3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04F0-A00A-D843-9AE6-3403D3DB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Harnessing the power of NGS</a:t>
            </a:r>
          </a:p>
        </p:txBody>
      </p:sp>
      <p:grpSp>
        <p:nvGrpSpPr>
          <p:cNvPr id="1240" name="Group 1239">
            <a:extLst>
              <a:ext uri="{FF2B5EF4-FFF2-40B4-BE49-F238E27FC236}">
                <a16:creationId xmlns:a16="http://schemas.microsoft.com/office/drawing/2014/main" id="{95B19323-DF0A-4746-9192-01F7BAAC9E44}"/>
              </a:ext>
            </a:extLst>
          </p:cNvPr>
          <p:cNvGrpSpPr/>
          <p:nvPr/>
        </p:nvGrpSpPr>
        <p:grpSpPr>
          <a:xfrm rot="10800000">
            <a:off x="950640" y="2612000"/>
            <a:ext cx="5249159" cy="337732"/>
            <a:chOff x="17229786" y="9165355"/>
            <a:chExt cx="11861800" cy="747745"/>
          </a:xfrm>
        </p:grpSpPr>
        <p:pic>
          <p:nvPicPr>
            <p:cNvPr id="1399" name="Picture 1398">
              <a:extLst>
                <a:ext uri="{FF2B5EF4-FFF2-40B4-BE49-F238E27FC236}">
                  <a16:creationId xmlns:a16="http://schemas.microsoft.com/office/drawing/2014/main" id="{B20AC3BD-BC3C-4846-B583-65DBA15CB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229786" y="9167459"/>
              <a:ext cx="11861800" cy="472114"/>
            </a:xfrm>
            <a:prstGeom prst="rect">
              <a:avLst/>
            </a:prstGeom>
          </p:spPr>
        </p:pic>
        <p:cxnSp>
          <p:nvCxnSpPr>
            <p:cNvPr id="1400" name="Straight Connector 1399">
              <a:extLst>
                <a:ext uri="{FF2B5EF4-FFF2-40B4-BE49-F238E27FC236}">
                  <a16:creationId xmlns:a16="http://schemas.microsoft.com/office/drawing/2014/main" id="{A914C00B-EE67-7D45-84E3-F1B97791DD38}"/>
                </a:ext>
              </a:extLst>
            </p:cNvPr>
            <p:cNvCxnSpPr/>
            <p:nvPr/>
          </p:nvCxnSpPr>
          <p:spPr bwMode="auto">
            <a:xfrm>
              <a:off x="17949866" y="9167459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1" name="Straight Connector 1400">
              <a:extLst>
                <a:ext uri="{FF2B5EF4-FFF2-40B4-BE49-F238E27FC236}">
                  <a16:creationId xmlns:a16="http://schemas.microsoft.com/office/drawing/2014/main" id="{7513ACFD-85DB-EF41-BEE5-D6173311C823}"/>
                </a:ext>
              </a:extLst>
            </p:cNvPr>
            <p:cNvCxnSpPr/>
            <p:nvPr/>
          </p:nvCxnSpPr>
          <p:spPr bwMode="auto">
            <a:xfrm>
              <a:off x="25366690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2" name="Straight Connector 1401">
              <a:extLst>
                <a:ext uri="{FF2B5EF4-FFF2-40B4-BE49-F238E27FC236}">
                  <a16:creationId xmlns:a16="http://schemas.microsoft.com/office/drawing/2014/main" id="{F88CDA6D-F3EF-144C-A3FB-28C4F90A73E1}"/>
                </a:ext>
              </a:extLst>
            </p:cNvPr>
            <p:cNvCxnSpPr/>
            <p:nvPr/>
          </p:nvCxnSpPr>
          <p:spPr bwMode="auto">
            <a:xfrm>
              <a:off x="17445810" y="9167459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3" name="Straight Connector 1402">
              <a:extLst>
                <a:ext uri="{FF2B5EF4-FFF2-40B4-BE49-F238E27FC236}">
                  <a16:creationId xmlns:a16="http://schemas.microsoft.com/office/drawing/2014/main" id="{E456A9B3-F42C-014F-AD9C-A9DF916CCEA3}"/>
                </a:ext>
              </a:extLst>
            </p:cNvPr>
            <p:cNvCxnSpPr/>
            <p:nvPr/>
          </p:nvCxnSpPr>
          <p:spPr bwMode="auto">
            <a:xfrm>
              <a:off x="23854522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4" name="Straight Connector 1403">
              <a:extLst>
                <a:ext uri="{FF2B5EF4-FFF2-40B4-BE49-F238E27FC236}">
                  <a16:creationId xmlns:a16="http://schemas.microsoft.com/office/drawing/2014/main" id="{D5ACD3EE-7DDD-144B-9FF8-B26969B3C05A}"/>
                </a:ext>
              </a:extLst>
            </p:cNvPr>
            <p:cNvCxnSpPr/>
            <p:nvPr/>
          </p:nvCxnSpPr>
          <p:spPr bwMode="auto">
            <a:xfrm>
              <a:off x="18449256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5" name="Straight Connector 1404">
              <a:extLst>
                <a:ext uri="{FF2B5EF4-FFF2-40B4-BE49-F238E27FC236}">
                  <a16:creationId xmlns:a16="http://schemas.microsoft.com/office/drawing/2014/main" id="{FE89AE9C-B92F-484C-9275-44723079D5D5}"/>
                </a:ext>
              </a:extLst>
            </p:cNvPr>
            <p:cNvCxnSpPr/>
            <p:nvPr/>
          </p:nvCxnSpPr>
          <p:spPr bwMode="auto">
            <a:xfrm>
              <a:off x="19462034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6" name="Straight Connector 1405">
              <a:extLst>
                <a:ext uri="{FF2B5EF4-FFF2-40B4-BE49-F238E27FC236}">
                  <a16:creationId xmlns:a16="http://schemas.microsoft.com/office/drawing/2014/main" id="{51AEA4EC-CC56-A348-B9F3-8AE43F4D0392}"/>
                </a:ext>
              </a:extLst>
            </p:cNvPr>
            <p:cNvCxnSpPr/>
            <p:nvPr/>
          </p:nvCxnSpPr>
          <p:spPr bwMode="auto">
            <a:xfrm>
              <a:off x="28823074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7" name="Straight Connector 1406">
              <a:extLst>
                <a:ext uri="{FF2B5EF4-FFF2-40B4-BE49-F238E27FC236}">
                  <a16:creationId xmlns:a16="http://schemas.microsoft.com/office/drawing/2014/main" id="{FA4873D7-9C3E-B949-B373-B82C14C20390}"/>
                </a:ext>
              </a:extLst>
            </p:cNvPr>
            <p:cNvCxnSpPr/>
            <p:nvPr/>
          </p:nvCxnSpPr>
          <p:spPr bwMode="auto">
            <a:xfrm>
              <a:off x="20902194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8" name="Straight Connector 1407">
              <a:extLst>
                <a:ext uri="{FF2B5EF4-FFF2-40B4-BE49-F238E27FC236}">
                  <a16:creationId xmlns:a16="http://schemas.microsoft.com/office/drawing/2014/main" id="{832A94E4-4B01-934C-8E42-A127120AE95F}"/>
                </a:ext>
              </a:extLst>
            </p:cNvPr>
            <p:cNvCxnSpPr/>
            <p:nvPr/>
          </p:nvCxnSpPr>
          <p:spPr bwMode="auto">
            <a:xfrm>
              <a:off x="26374802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9" name="Straight Connector 1408">
              <a:extLst>
                <a:ext uri="{FF2B5EF4-FFF2-40B4-BE49-F238E27FC236}">
                  <a16:creationId xmlns:a16="http://schemas.microsoft.com/office/drawing/2014/main" id="{A5D94FCE-9434-4940-AB39-FDE8F24EA905}"/>
                </a:ext>
              </a:extLst>
            </p:cNvPr>
            <p:cNvCxnSpPr/>
            <p:nvPr/>
          </p:nvCxnSpPr>
          <p:spPr bwMode="auto">
            <a:xfrm>
              <a:off x="21936833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0" name="Straight Connector 1409">
              <a:extLst>
                <a:ext uri="{FF2B5EF4-FFF2-40B4-BE49-F238E27FC236}">
                  <a16:creationId xmlns:a16="http://schemas.microsoft.com/office/drawing/2014/main" id="{0A8008EE-0F1B-0E4F-96E8-1DBEE6C0C583}"/>
                </a:ext>
              </a:extLst>
            </p:cNvPr>
            <p:cNvCxnSpPr/>
            <p:nvPr/>
          </p:nvCxnSpPr>
          <p:spPr bwMode="auto">
            <a:xfrm>
              <a:off x="22414362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1" name="Straight Connector 1410">
              <a:extLst>
                <a:ext uri="{FF2B5EF4-FFF2-40B4-BE49-F238E27FC236}">
                  <a16:creationId xmlns:a16="http://schemas.microsoft.com/office/drawing/2014/main" id="{E953070C-BFA3-C540-A04A-390F4238D6A1}"/>
                </a:ext>
              </a:extLst>
            </p:cNvPr>
            <p:cNvCxnSpPr/>
            <p:nvPr/>
          </p:nvCxnSpPr>
          <p:spPr bwMode="auto">
            <a:xfrm>
              <a:off x="22846410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41" name="Group 1240">
            <a:extLst>
              <a:ext uri="{FF2B5EF4-FFF2-40B4-BE49-F238E27FC236}">
                <a16:creationId xmlns:a16="http://schemas.microsoft.com/office/drawing/2014/main" id="{99C84857-BA93-4844-AAFC-32E09E78A7B4}"/>
              </a:ext>
            </a:extLst>
          </p:cNvPr>
          <p:cNvGrpSpPr/>
          <p:nvPr/>
        </p:nvGrpSpPr>
        <p:grpSpPr>
          <a:xfrm rot="10800000">
            <a:off x="997951" y="4961990"/>
            <a:ext cx="5249159" cy="347361"/>
            <a:chOff x="29970536" y="9142984"/>
            <a:chExt cx="11861800" cy="769064"/>
          </a:xfrm>
        </p:grpSpPr>
        <p:pic>
          <p:nvPicPr>
            <p:cNvPr id="1254" name="Picture 1253">
              <a:extLst>
                <a:ext uri="{FF2B5EF4-FFF2-40B4-BE49-F238E27FC236}">
                  <a16:creationId xmlns:a16="http://schemas.microsoft.com/office/drawing/2014/main" id="{41A34215-BCB1-074D-917C-DAEDC7D6A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70536" y="9142984"/>
              <a:ext cx="11861800" cy="472114"/>
            </a:xfrm>
            <a:prstGeom prst="rect">
              <a:avLst/>
            </a:prstGeom>
          </p:spPr>
        </p:pic>
        <p:cxnSp>
          <p:nvCxnSpPr>
            <p:cNvPr id="1255" name="Straight Connector 1254">
              <a:extLst>
                <a:ext uri="{FF2B5EF4-FFF2-40B4-BE49-F238E27FC236}">
                  <a16:creationId xmlns:a16="http://schemas.microsoft.com/office/drawing/2014/main" id="{D0240A43-B701-6E4D-8E9F-303AB7D2115C}"/>
                </a:ext>
              </a:extLst>
            </p:cNvPr>
            <p:cNvCxnSpPr/>
            <p:nvPr/>
          </p:nvCxnSpPr>
          <p:spPr bwMode="auto">
            <a:xfrm>
              <a:off x="30690616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56" name="Straight Connector 1255">
              <a:extLst>
                <a:ext uri="{FF2B5EF4-FFF2-40B4-BE49-F238E27FC236}">
                  <a16:creationId xmlns:a16="http://schemas.microsoft.com/office/drawing/2014/main" id="{0E7E2A15-FC6A-8041-A6B1-51909E66D1B9}"/>
                </a:ext>
              </a:extLst>
            </p:cNvPr>
            <p:cNvCxnSpPr/>
            <p:nvPr/>
          </p:nvCxnSpPr>
          <p:spPr bwMode="auto">
            <a:xfrm>
              <a:off x="38107440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57" name="Straight Connector 1256">
              <a:extLst>
                <a:ext uri="{FF2B5EF4-FFF2-40B4-BE49-F238E27FC236}">
                  <a16:creationId xmlns:a16="http://schemas.microsoft.com/office/drawing/2014/main" id="{5D80F695-2B6B-3447-B530-FD790B938847}"/>
                </a:ext>
              </a:extLst>
            </p:cNvPr>
            <p:cNvCxnSpPr/>
            <p:nvPr/>
          </p:nvCxnSpPr>
          <p:spPr bwMode="auto">
            <a:xfrm>
              <a:off x="30186560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58" name="Straight Connector 1257">
              <a:extLst>
                <a:ext uri="{FF2B5EF4-FFF2-40B4-BE49-F238E27FC236}">
                  <a16:creationId xmlns:a16="http://schemas.microsoft.com/office/drawing/2014/main" id="{4EFEF657-41CC-9141-A7DA-D1CE26C0D482}"/>
                </a:ext>
              </a:extLst>
            </p:cNvPr>
            <p:cNvCxnSpPr/>
            <p:nvPr/>
          </p:nvCxnSpPr>
          <p:spPr bwMode="auto">
            <a:xfrm>
              <a:off x="36595272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59" name="Straight Connector 1258">
              <a:extLst>
                <a:ext uri="{FF2B5EF4-FFF2-40B4-BE49-F238E27FC236}">
                  <a16:creationId xmlns:a16="http://schemas.microsoft.com/office/drawing/2014/main" id="{ED2DCD76-0307-5643-A084-10720ED592A2}"/>
                </a:ext>
              </a:extLst>
            </p:cNvPr>
            <p:cNvCxnSpPr/>
            <p:nvPr/>
          </p:nvCxnSpPr>
          <p:spPr bwMode="auto">
            <a:xfrm>
              <a:off x="31626720" y="9166407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0" name="Straight Connector 1259">
              <a:extLst>
                <a:ext uri="{FF2B5EF4-FFF2-40B4-BE49-F238E27FC236}">
                  <a16:creationId xmlns:a16="http://schemas.microsoft.com/office/drawing/2014/main" id="{48784DC6-E96F-2245-A0B8-0537E8670DAD}"/>
                </a:ext>
              </a:extLst>
            </p:cNvPr>
            <p:cNvCxnSpPr/>
            <p:nvPr/>
          </p:nvCxnSpPr>
          <p:spPr bwMode="auto">
            <a:xfrm>
              <a:off x="32202784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1" name="Straight Connector 1260">
              <a:extLst>
                <a:ext uri="{FF2B5EF4-FFF2-40B4-BE49-F238E27FC236}">
                  <a16:creationId xmlns:a16="http://schemas.microsoft.com/office/drawing/2014/main" id="{D34871FF-3326-194D-99CC-ECDB60B7247A}"/>
                </a:ext>
              </a:extLst>
            </p:cNvPr>
            <p:cNvCxnSpPr/>
            <p:nvPr/>
          </p:nvCxnSpPr>
          <p:spPr bwMode="auto">
            <a:xfrm>
              <a:off x="41563824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2" name="Straight Connector 1261">
              <a:extLst>
                <a:ext uri="{FF2B5EF4-FFF2-40B4-BE49-F238E27FC236}">
                  <a16:creationId xmlns:a16="http://schemas.microsoft.com/office/drawing/2014/main" id="{E94E6D48-C2A8-FD4B-BFFE-F5159536AB5F}"/>
                </a:ext>
              </a:extLst>
            </p:cNvPr>
            <p:cNvCxnSpPr/>
            <p:nvPr/>
          </p:nvCxnSpPr>
          <p:spPr bwMode="auto">
            <a:xfrm>
              <a:off x="33642944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3" name="Straight Connector 1262">
              <a:extLst>
                <a:ext uri="{FF2B5EF4-FFF2-40B4-BE49-F238E27FC236}">
                  <a16:creationId xmlns:a16="http://schemas.microsoft.com/office/drawing/2014/main" id="{4801D216-FE7A-3347-A002-6BB3CBF42403}"/>
                </a:ext>
              </a:extLst>
            </p:cNvPr>
            <p:cNvCxnSpPr/>
            <p:nvPr/>
          </p:nvCxnSpPr>
          <p:spPr bwMode="auto">
            <a:xfrm>
              <a:off x="39115552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4" name="Straight Connector 1263">
              <a:extLst>
                <a:ext uri="{FF2B5EF4-FFF2-40B4-BE49-F238E27FC236}">
                  <a16:creationId xmlns:a16="http://schemas.microsoft.com/office/drawing/2014/main" id="{80A27BDC-F5AD-B249-A227-17557AD7C24E}"/>
                </a:ext>
              </a:extLst>
            </p:cNvPr>
            <p:cNvCxnSpPr/>
            <p:nvPr/>
          </p:nvCxnSpPr>
          <p:spPr bwMode="auto">
            <a:xfrm>
              <a:off x="34677583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5" name="Straight Connector 1264">
              <a:extLst>
                <a:ext uri="{FF2B5EF4-FFF2-40B4-BE49-F238E27FC236}">
                  <a16:creationId xmlns:a16="http://schemas.microsoft.com/office/drawing/2014/main" id="{728DC406-B1A0-5843-8B1D-EC0DFB44BA86}"/>
                </a:ext>
              </a:extLst>
            </p:cNvPr>
            <p:cNvCxnSpPr/>
            <p:nvPr/>
          </p:nvCxnSpPr>
          <p:spPr bwMode="auto">
            <a:xfrm>
              <a:off x="35155112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6" name="Straight Connector 1265">
              <a:extLst>
                <a:ext uri="{FF2B5EF4-FFF2-40B4-BE49-F238E27FC236}">
                  <a16:creationId xmlns:a16="http://schemas.microsoft.com/office/drawing/2014/main" id="{B6179EA5-8C1B-114B-B470-339F3D468EB3}"/>
                </a:ext>
              </a:extLst>
            </p:cNvPr>
            <p:cNvCxnSpPr/>
            <p:nvPr/>
          </p:nvCxnSpPr>
          <p:spPr bwMode="auto">
            <a:xfrm>
              <a:off x="35587160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7" name="Straight Connector 1266">
              <a:extLst>
                <a:ext uri="{FF2B5EF4-FFF2-40B4-BE49-F238E27FC236}">
                  <a16:creationId xmlns:a16="http://schemas.microsoft.com/office/drawing/2014/main" id="{4ADADC77-F3A6-FF4C-AC07-54E9362197A6}"/>
                </a:ext>
              </a:extLst>
            </p:cNvPr>
            <p:cNvCxnSpPr/>
            <p:nvPr/>
          </p:nvCxnSpPr>
          <p:spPr bwMode="auto">
            <a:xfrm>
              <a:off x="3084301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8" name="Straight Connector 1267">
              <a:extLst>
                <a:ext uri="{FF2B5EF4-FFF2-40B4-BE49-F238E27FC236}">
                  <a16:creationId xmlns:a16="http://schemas.microsoft.com/office/drawing/2014/main" id="{738A1E58-E1DD-5F4D-A703-59871DEF5B6C}"/>
                </a:ext>
              </a:extLst>
            </p:cNvPr>
            <p:cNvCxnSpPr/>
            <p:nvPr/>
          </p:nvCxnSpPr>
          <p:spPr bwMode="auto">
            <a:xfrm>
              <a:off x="3825984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69" name="Straight Connector 1268">
              <a:extLst>
                <a:ext uri="{FF2B5EF4-FFF2-40B4-BE49-F238E27FC236}">
                  <a16:creationId xmlns:a16="http://schemas.microsoft.com/office/drawing/2014/main" id="{9A0FE23D-9337-2640-A813-502F864A4789}"/>
                </a:ext>
              </a:extLst>
            </p:cNvPr>
            <p:cNvCxnSpPr/>
            <p:nvPr/>
          </p:nvCxnSpPr>
          <p:spPr bwMode="auto">
            <a:xfrm>
              <a:off x="3033896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0" name="Straight Connector 1269">
              <a:extLst>
                <a:ext uri="{FF2B5EF4-FFF2-40B4-BE49-F238E27FC236}">
                  <a16:creationId xmlns:a16="http://schemas.microsoft.com/office/drawing/2014/main" id="{3C013471-8550-7B44-9AD8-EF3FE27B1B75}"/>
                </a:ext>
              </a:extLst>
            </p:cNvPr>
            <p:cNvCxnSpPr/>
            <p:nvPr/>
          </p:nvCxnSpPr>
          <p:spPr bwMode="auto">
            <a:xfrm>
              <a:off x="3674767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1" name="Straight Connector 1270">
              <a:extLst>
                <a:ext uri="{FF2B5EF4-FFF2-40B4-BE49-F238E27FC236}">
                  <a16:creationId xmlns:a16="http://schemas.microsoft.com/office/drawing/2014/main" id="{E38F3E71-7FAB-E24B-A3BF-7A538CF5CEE2}"/>
                </a:ext>
              </a:extLst>
            </p:cNvPr>
            <p:cNvCxnSpPr/>
            <p:nvPr/>
          </p:nvCxnSpPr>
          <p:spPr bwMode="auto">
            <a:xfrm>
              <a:off x="3177912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2" name="Straight Connector 1271">
              <a:extLst>
                <a:ext uri="{FF2B5EF4-FFF2-40B4-BE49-F238E27FC236}">
                  <a16:creationId xmlns:a16="http://schemas.microsoft.com/office/drawing/2014/main" id="{4B55FB0C-8846-3F4B-B1A8-9C3B8DDE4D53}"/>
                </a:ext>
              </a:extLst>
            </p:cNvPr>
            <p:cNvCxnSpPr/>
            <p:nvPr/>
          </p:nvCxnSpPr>
          <p:spPr bwMode="auto">
            <a:xfrm>
              <a:off x="3235518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3" name="Straight Connector 1272">
              <a:extLst>
                <a:ext uri="{FF2B5EF4-FFF2-40B4-BE49-F238E27FC236}">
                  <a16:creationId xmlns:a16="http://schemas.microsoft.com/office/drawing/2014/main" id="{1469DEA9-D86D-2146-B179-76BB39C12A80}"/>
                </a:ext>
              </a:extLst>
            </p:cNvPr>
            <p:cNvCxnSpPr/>
            <p:nvPr/>
          </p:nvCxnSpPr>
          <p:spPr bwMode="auto">
            <a:xfrm>
              <a:off x="4171622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4" name="Straight Connector 1273">
              <a:extLst>
                <a:ext uri="{FF2B5EF4-FFF2-40B4-BE49-F238E27FC236}">
                  <a16:creationId xmlns:a16="http://schemas.microsoft.com/office/drawing/2014/main" id="{EE7E6A4A-8414-0644-A176-243C77BEC98A}"/>
                </a:ext>
              </a:extLst>
            </p:cNvPr>
            <p:cNvCxnSpPr/>
            <p:nvPr/>
          </p:nvCxnSpPr>
          <p:spPr bwMode="auto">
            <a:xfrm>
              <a:off x="3379534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5" name="Straight Connector 1274">
              <a:extLst>
                <a:ext uri="{FF2B5EF4-FFF2-40B4-BE49-F238E27FC236}">
                  <a16:creationId xmlns:a16="http://schemas.microsoft.com/office/drawing/2014/main" id="{2061A7BA-A4FD-E84D-9361-A54588CC913B}"/>
                </a:ext>
              </a:extLst>
            </p:cNvPr>
            <p:cNvCxnSpPr/>
            <p:nvPr/>
          </p:nvCxnSpPr>
          <p:spPr bwMode="auto">
            <a:xfrm>
              <a:off x="3926795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6" name="Straight Connector 1275">
              <a:extLst>
                <a:ext uri="{FF2B5EF4-FFF2-40B4-BE49-F238E27FC236}">
                  <a16:creationId xmlns:a16="http://schemas.microsoft.com/office/drawing/2014/main" id="{6E76F82A-715E-4149-A93A-C05C8E81ED63}"/>
                </a:ext>
              </a:extLst>
            </p:cNvPr>
            <p:cNvCxnSpPr/>
            <p:nvPr/>
          </p:nvCxnSpPr>
          <p:spPr bwMode="auto">
            <a:xfrm>
              <a:off x="34829983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7" name="Straight Connector 1276">
              <a:extLst>
                <a:ext uri="{FF2B5EF4-FFF2-40B4-BE49-F238E27FC236}">
                  <a16:creationId xmlns:a16="http://schemas.microsoft.com/office/drawing/2014/main" id="{8D4D8F29-E3FF-5F49-9323-64CE76BECB03}"/>
                </a:ext>
              </a:extLst>
            </p:cNvPr>
            <p:cNvCxnSpPr/>
            <p:nvPr/>
          </p:nvCxnSpPr>
          <p:spPr bwMode="auto">
            <a:xfrm>
              <a:off x="3530751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8" name="Straight Connector 1277">
              <a:extLst>
                <a:ext uri="{FF2B5EF4-FFF2-40B4-BE49-F238E27FC236}">
                  <a16:creationId xmlns:a16="http://schemas.microsoft.com/office/drawing/2014/main" id="{5CF88E2A-5E83-244F-9D0C-12D30530BC06}"/>
                </a:ext>
              </a:extLst>
            </p:cNvPr>
            <p:cNvCxnSpPr/>
            <p:nvPr/>
          </p:nvCxnSpPr>
          <p:spPr bwMode="auto">
            <a:xfrm>
              <a:off x="3573956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79" name="Straight Connector 1278">
              <a:extLst>
                <a:ext uri="{FF2B5EF4-FFF2-40B4-BE49-F238E27FC236}">
                  <a16:creationId xmlns:a16="http://schemas.microsoft.com/office/drawing/2014/main" id="{4EFFD359-BE1E-5044-9FC7-2DC6FF4D8043}"/>
                </a:ext>
              </a:extLst>
            </p:cNvPr>
            <p:cNvCxnSpPr/>
            <p:nvPr/>
          </p:nvCxnSpPr>
          <p:spPr bwMode="auto">
            <a:xfrm>
              <a:off x="3162672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0" name="Straight Connector 1279">
              <a:extLst>
                <a:ext uri="{FF2B5EF4-FFF2-40B4-BE49-F238E27FC236}">
                  <a16:creationId xmlns:a16="http://schemas.microsoft.com/office/drawing/2014/main" id="{55678FFF-2C06-154C-81A1-B16C5B1BEFCF}"/>
                </a:ext>
              </a:extLst>
            </p:cNvPr>
            <p:cNvCxnSpPr/>
            <p:nvPr/>
          </p:nvCxnSpPr>
          <p:spPr bwMode="auto">
            <a:xfrm>
              <a:off x="3904354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1" name="Straight Connector 1280">
              <a:extLst>
                <a:ext uri="{FF2B5EF4-FFF2-40B4-BE49-F238E27FC236}">
                  <a16:creationId xmlns:a16="http://schemas.microsoft.com/office/drawing/2014/main" id="{AF6AD476-234D-3541-93B0-4F12CC7A308B}"/>
                </a:ext>
              </a:extLst>
            </p:cNvPr>
            <p:cNvCxnSpPr/>
            <p:nvPr/>
          </p:nvCxnSpPr>
          <p:spPr bwMode="auto">
            <a:xfrm>
              <a:off x="3112266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2" name="Straight Connector 1281">
              <a:extLst>
                <a:ext uri="{FF2B5EF4-FFF2-40B4-BE49-F238E27FC236}">
                  <a16:creationId xmlns:a16="http://schemas.microsoft.com/office/drawing/2014/main" id="{623341EE-8F37-744F-AC15-2F94C222F73F}"/>
                </a:ext>
              </a:extLst>
            </p:cNvPr>
            <p:cNvCxnSpPr/>
            <p:nvPr/>
          </p:nvCxnSpPr>
          <p:spPr bwMode="auto">
            <a:xfrm>
              <a:off x="3753137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3" name="Straight Connector 1282">
              <a:extLst>
                <a:ext uri="{FF2B5EF4-FFF2-40B4-BE49-F238E27FC236}">
                  <a16:creationId xmlns:a16="http://schemas.microsoft.com/office/drawing/2014/main" id="{BF4F9E49-E349-B141-A10D-20A490E709E0}"/>
                </a:ext>
              </a:extLst>
            </p:cNvPr>
            <p:cNvCxnSpPr/>
            <p:nvPr/>
          </p:nvCxnSpPr>
          <p:spPr bwMode="auto">
            <a:xfrm>
              <a:off x="3256282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4" name="Straight Connector 1283">
              <a:extLst>
                <a:ext uri="{FF2B5EF4-FFF2-40B4-BE49-F238E27FC236}">
                  <a16:creationId xmlns:a16="http://schemas.microsoft.com/office/drawing/2014/main" id="{4FAF0F41-FB18-4F46-910D-3468DE53D2DF}"/>
                </a:ext>
              </a:extLst>
            </p:cNvPr>
            <p:cNvCxnSpPr/>
            <p:nvPr/>
          </p:nvCxnSpPr>
          <p:spPr bwMode="auto">
            <a:xfrm>
              <a:off x="3313888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5" name="Straight Connector 1284">
              <a:extLst>
                <a:ext uri="{FF2B5EF4-FFF2-40B4-BE49-F238E27FC236}">
                  <a16:creationId xmlns:a16="http://schemas.microsoft.com/office/drawing/2014/main" id="{6D163ABD-2B67-8047-9E02-8B0627D8138A}"/>
                </a:ext>
              </a:extLst>
            </p:cNvPr>
            <p:cNvCxnSpPr/>
            <p:nvPr/>
          </p:nvCxnSpPr>
          <p:spPr bwMode="auto">
            <a:xfrm>
              <a:off x="40699728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6" name="Straight Connector 1285">
              <a:extLst>
                <a:ext uri="{FF2B5EF4-FFF2-40B4-BE49-F238E27FC236}">
                  <a16:creationId xmlns:a16="http://schemas.microsoft.com/office/drawing/2014/main" id="{FCA8A794-60BB-304E-8549-6B2D4E985C0B}"/>
                </a:ext>
              </a:extLst>
            </p:cNvPr>
            <p:cNvCxnSpPr/>
            <p:nvPr/>
          </p:nvCxnSpPr>
          <p:spPr bwMode="auto">
            <a:xfrm>
              <a:off x="3457904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7" name="Straight Connector 1286">
              <a:extLst>
                <a:ext uri="{FF2B5EF4-FFF2-40B4-BE49-F238E27FC236}">
                  <a16:creationId xmlns:a16="http://schemas.microsoft.com/office/drawing/2014/main" id="{E9D509A0-93F9-5A49-BF7D-5F662BDF0B48}"/>
                </a:ext>
              </a:extLst>
            </p:cNvPr>
            <p:cNvCxnSpPr/>
            <p:nvPr/>
          </p:nvCxnSpPr>
          <p:spPr bwMode="auto">
            <a:xfrm>
              <a:off x="4005165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8" name="Straight Connector 1287">
              <a:extLst>
                <a:ext uri="{FF2B5EF4-FFF2-40B4-BE49-F238E27FC236}">
                  <a16:creationId xmlns:a16="http://schemas.microsoft.com/office/drawing/2014/main" id="{8C1CEF66-3804-E640-8A14-8EBEBA4952B1}"/>
                </a:ext>
              </a:extLst>
            </p:cNvPr>
            <p:cNvCxnSpPr/>
            <p:nvPr/>
          </p:nvCxnSpPr>
          <p:spPr bwMode="auto">
            <a:xfrm>
              <a:off x="35613687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89" name="Straight Connector 1288">
              <a:extLst>
                <a:ext uri="{FF2B5EF4-FFF2-40B4-BE49-F238E27FC236}">
                  <a16:creationId xmlns:a16="http://schemas.microsoft.com/office/drawing/2014/main" id="{E0B51752-B3D8-D54D-8BB7-C4592AE495E9}"/>
                </a:ext>
              </a:extLst>
            </p:cNvPr>
            <p:cNvCxnSpPr/>
            <p:nvPr/>
          </p:nvCxnSpPr>
          <p:spPr bwMode="auto">
            <a:xfrm>
              <a:off x="3609121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0" name="Straight Connector 1289">
              <a:extLst>
                <a:ext uri="{FF2B5EF4-FFF2-40B4-BE49-F238E27FC236}">
                  <a16:creationId xmlns:a16="http://schemas.microsoft.com/office/drawing/2014/main" id="{D8ED388A-11B4-E14E-B33F-FD7395ABD944}"/>
                </a:ext>
              </a:extLst>
            </p:cNvPr>
            <p:cNvCxnSpPr/>
            <p:nvPr/>
          </p:nvCxnSpPr>
          <p:spPr bwMode="auto">
            <a:xfrm>
              <a:off x="3652326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1" name="Straight Connector 1290">
              <a:extLst>
                <a:ext uri="{FF2B5EF4-FFF2-40B4-BE49-F238E27FC236}">
                  <a16:creationId xmlns:a16="http://schemas.microsoft.com/office/drawing/2014/main" id="{EDB8BBE3-C692-9C43-A285-0CFE1BAF8A2E}"/>
                </a:ext>
              </a:extLst>
            </p:cNvPr>
            <p:cNvCxnSpPr/>
            <p:nvPr/>
          </p:nvCxnSpPr>
          <p:spPr bwMode="auto">
            <a:xfrm>
              <a:off x="30978648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2" name="Straight Connector 1291">
              <a:extLst>
                <a:ext uri="{FF2B5EF4-FFF2-40B4-BE49-F238E27FC236}">
                  <a16:creationId xmlns:a16="http://schemas.microsoft.com/office/drawing/2014/main" id="{A4E085A8-8D96-814A-9D57-A1F89959A648}"/>
                </a:ext>
              </a:extLst>
            </p:cNvPr>
            <p:cNvCxnSpPr/>
            <p:nvPr/>
          </p:nvCxnSpPr>
          <p:spPr bwMode="auto">
            <a:xfrm>
              <a:off x="3839547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3" name="Straight Connector 1292">
              <a:extLst>
                <a:ext uri="{FF2B5EF4-FFF2-40B4-BE49-F238E27FC236}">
                  <a16:creationId xmlns:a16="http://schemas.microsoft.com/office/drawing/2014/main" id="{88255F6A-A7AA-DF4C-941C-6A6B2D3D92B9}"/>
                </a:ext>
              </a:extLst>
            </p:cNvPr>
            <p:cNvCxnSpPr/>
            <p:nvPr/>
          </p:nvCxnSpPr>
          <p:spPr bwMode="auto">
            <a:xfrm>
              <a:off x="3047459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4" name="Straight Connector 1293">
              <a:extLst>
                <a:ext uri="{FF2B5EF4-FFF2-40B4-BE49-F238E27FC236}">
                  <a16:creationId xmlns:a16="http://schemas.microsoft.com/office/drawing/2014/main" id="{021E3E6F-C718-CF4A-9736-C50D317BDAA3}"/>
                </a:ext>
              </a:extLst>
            </p:cNvPr>
            <p:cNvCxnSpPr/>
            <p:nvPr/>
          </p:nvCxnSpPr>
          <p:spPr bwMode="auto">
            <a:xfrm>
              <a:off x="3688330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5" name="Straight Connector 1294">
              <a:extLst>
                <a:ext uri="{FF2B5EF4-FFF2-40B4-BE49-F238E27FC236}">
                  <a16:creationId xmlns:a16="http://schemas.microsoft.com/office/drawing/2014/main" id="{A56BE7DB-71DB-7D4C-A619-F08DCE366DF4}"/>
                </a:ext>
              </a:extLst>
            </p:cNvPr>
            <p:cNvCxnSpPr/>
            <p:nvPr/>
          </p:nvCxnSpPr>
          <p:spPr bwMode="auto">
            <a:xfrm>
              <a:off x="3191475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6" name="Straight Connector 1295">
              <a:extLst>
                <a:ext uri="{FF2B5EF4-FFF2-40B4-BE49-F238E27FC236}">
                  <a16:creationId xmlns:a16="http://schemas.microsoft.com/office/drawing/2014/main" id="{9B45B7B5-11B6-7249-8D90-2C96CD0A0B7D}"/>
                </a:ext>
              </a:extLst>
            </p:cNvPr>
            <p:cNvCxnSpPr/>
            <p:nvPr/>
          </p:nvCxnSpPr>
          <p:spPr bwMode="auto">
            <a:xfrm>
              <a:off x="3249081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7" name="Straight Connector 1296">
              <a:extLst>
                <a:ext uri="{FF2B5EF4-FFF2-40B4-BE49-F238E27FC236}">
                  <a16:creationId xmlns:a16="http://schemas.microsoft.com/office/drawing/2014/main" id="{64C5837C-1B33-5F41-A367-D4F35FD4D496}"/>
                </a:ext>
              </a:extLst>
            </p:cNvPr>
            <p:cNvCxnSpPr/>
            <p:nvPr/>
          </p:nvCxnSpPr>
          <p:spPr bwMode="auto">
            <a:xfrm>
              <a:off x="3990764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8" name="Straight Connector 1297">
              <a:extLst>
                <a:ext uri="{FF2B5EF4-FFF2-40B4-BE49-F238E27FC236}">
                  <a16:creationId xmlns:a16="http://schemas.microsoft.com/office/drawing/2014/main" id="{D14F7FC1-D64C-B24B-BD8F-990D5BB4BEBD}"/>
                </a:ext>
              </a:extLst>
            </p:cNvPr>
            <p:cNvCxnSpPr/>
            <p:nvPr/>
          </p:nvCxnSpPr>
          <p:spPr bwMode="auto">
            <a:xfrm>
              <a:off x="3393097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9" name="Straight Connector 1298">
              <a:extLst>
                <a:ext uri="{FF2B5EF4-FFF2-40B4-BE49-F238E27FC236}">
                  <a16:creationId xmlns:a16="http://schemas.microsoft.com/office/drawing/2014/main" id="{F92F6C58-E95F-0942-A49B-C74DC91E1437}"/>
                </a:ext>
              </a:extLst>
            </p:cNvPr>
            <p:cNvCxnSpPr/>
            <p:nvPr/>
          </p:nvCxnSpPr>
          <p:spPr bwMode="auto">
            <a:xfrm>
              <a:off x="3940358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0" name="Straight Connector 1299">
              <a:extLst>
                <a:ext uri="{FF2B5EF4-FFF2-40B4-BE49-F238E27FC236}">
                  <a16:creationId xmlns:a16="http://schemas.microsoft.com/office/drawing/2014/main" id="{A4264407-0A01-B443-9054-4ABC9C991AF9}"/>
                </a:ext>
              </a:extLst>
            </p:cNvPr>
            <p:cNvCxnSpPr/>
            <p:nvPr/>
          </p:nvCxnSpPr>
          <p:spPr bwMode="auto">
            <a:xfrm>
              <a:off x="34965615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1" name="Straight Connector 1300">
              <a:extLst>
                <a:ext uri="{FF2B5EF4-FFF2-40B4-BE49-F238E27FC236}">
                  <a16:creationId xmlns:a16="http://schemas.microsoft.com/office/drawing/2014/main" id="{6D1D807E-8788-C447-9525-2626C7FE19B7}"/>
                </a:ext>
              </a:extLst>
            </p:cNvPr>
            <p:cNvCxnSpPr/>
            <p:nvPr/>
          </p:nvCxnSpPr>
          <p:spPr bwMode="auto">
            <a:xfrm>
              <a:off x="3544314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2" name="Straight Connector 1301">
              <a:extLst>
                <a:ext uri="{FF2B5EF4-FFF2-40B4-BE49-F238E27FC236}">
                  <a16:creationId xmlns:a16="http://schemas.microsoft.com/office/drawing/2014/main" id="{80992E9D-D19C-F64F-A2D6-36026681F4F6}"/>
                </a:ext>
              </a:extLst>
            </p:cNvPr>
            <p:cNvCxnSpPr/>
            <p:nvPr/>
          </p:nvCxnSpPr>
          <p:spPr bwMode="auto">
            <a:xfrm>
              <a:off x="3587519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3" name="Straight Connector 1302">
              <a:extLst>
                <a:ext uri="{FF2B5EF4-FFF2-40B4-BE49-F238E27FC236}">
                  <a16:creationId xmlns:a16="http://schemas.microsoft.com/office/drawing/2014/main" id="{9004FBC5-38F7-1048-9029-79F66BBDBBC6}"/>
                </a:ext>
              </a:extLst>
            </p:cNvPr>
            <p:cNvCxnSpPr/>
            <p:nvPr/>
          </p:nvCxnSpPr>
          <p:spPr bwMode="auto">
            <a:xfrm>
              <a:off x="3119467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4" name="Straight Connector 1303">
              <a:extLst>
                <a:ext uri="{FF2B5EF4-FFF2-40B4-BE49-F238E27FC236}">
                  <a16:creationId xmlns:a16="http://schemas.microsoft.com/office/drawing/2014/main" id="{33ACCCDC-CA66-A841-B3BB-315F4F7953AA}"/>
                </a:ext>
              </a:extLst>
            </p:cNvPr>
            <p:cNvCxnSpPr/>
            <p:nvPr/>
          </p:nvCxnSpPr>
          <p:spPr bwMode="auto">
            <a:xfrm>
              <a:off x="3861149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5" name="Straight Connector 1304">
              <a:extLst>
                <a:ext uri="{FF2B5EF4-FFF2-40B4-BE49-F238E27FC236}">
                  <a16:creationId xmlns:a16="http://schemas.microsoft.com/office/drawing/2014/main" id="{1E7F853E-54D4-D340-B622-2EC8D898FDF2}"/>
                </a:ext>
              </a:extLst>
            </p:cNvPr>
            <p:cNvCxnSpPr/>
            <p:nvPr/>
          </p:nvCxnSpPr>
          <p:spPr bwMode="auto">
            <a:xfrm>
              <a:off x="3069061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6" name="Straight Connector 1305">
              <a:extLst>
                <a:ext uri="{FF2B5EF4-FFF2-40B4-BE49-F238E27FC236}">
                  <a16:creationId xmlns:a16="http://schemas.microsoft.com/office/drawing/2014/main" id="{3FB4911D-D185-B74B-B57B-1DE0BEC2FCE3}"/>
                </a:ext>
              </a:extLst>
            </p:cNvPr>
            <p:cNvCxnSpPr/>
            <p:nvPr/>
          </p:nvCxnSpPr>
          <p:spPr bwMode="auto">
            <a:xfrm>
              <a:off x="3709932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7" name="Straight Connector 1306">
              <a:extLst>
                <a:ext uri="{FF2B5EF4-FFF2-40B4-BE49-F238E27FC236}">
                  <a16:creationId xmlns:a16="http://schemas.microsoft.com/office/drawing/2014/main" id="{ACE9B3D4-CBC8-6A4A-BC29-BB02DFEAA416}"/>
                </a:ext>
              </a:extLst>
            </p:cNvPr>
            <p:cNvCxnSpPr/>
            <p:nvPr/>
          </p:nvCxnSpPr>
          <p:spPr bwMode="auto">
            <a:xfrm>
              <a:off x="3213077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8" name="Straight Connector 1307">
              <a:extLst>
                <a:ext uri="{FF2B5EF4-FFF2-40B4-BE49-F238E27FC236}">
                  <a16:creationId xmlns:a16="http://schemas.microsoft.com/office/drawing/2014/main" id="{6EBAC6FF-5305-AD44-91DA-246183F17748}"/>
                </a:ext>
              </a:extLst>
            </p:cNvPr>
            <p:cNvCxnSpPr/>
            <p:nvPr/>
          </p:nvCxnSpPr>
          <p:spPr bwMode="auto">
            <a:xfrm>
              <a:off x="3270684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09" name="Straight Connector 1308">
              <a:extLst>
                <a:ext uri="{FF2B5EF4-FFF2-40B4-BE49-F238E27FC236}">
                  <a16:creationId xmlns:a16="http://schemas.microsoft.com/office/drawing/2014/main" id="{D9D20994-B08C-E24E-AB97-338A423759BB}"/>
                </a:ext>
              </a:extLst>
            </p:cNvPr>
            <p:cNvCxnSpPr/>
            <p:nvPr/>
          </p:nvCxnSpPr>
          <p:spPr bwMode="auto">
            <a:xfrm>
              <a:off x="38513297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0" name="Straight Connector 1309">
              <a:extLst>
                <a:ext uri="{FF2B5EF4-FFF2-40B4-BE49-F238E27FC236}">
                  <a16:creationId xmlns:a16="http://schemas.microsoft.com/office/drawing/2014/main" id="{569F7658-7302-CE41-AF37-03C2CDBF3722}"/>
                </a:ext>
              </a:extLst>
            </p:cNvPr>
            <p:cNvCxnSpPr/>
            <p:nvPr/>
          </p:nvCxnSpPr>
          <p:spPr bwMode="auto">
            <a:xfrm>
              <a:off x="3414700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1" name="Straight Connector 1310">
              <a:extLst>
                <a:ext uri="{FF2B5EF4-FFF2-40B4-BE49-F238E27FC236}">
                  <a16:creationId xmlns:a16="http://schemas.microsoft.com/office/drawing/2014/main" id="{6EB8EC42-430D-324C-98E8-5F4B30B3991D}"/>
                </a:ext>
              </a:extLst>
            </p:cNvPr>
            <p:cNvCxnSpPr/>
            <p:nvPr/>
          </p:nvCxnSpPr>
          <p:spPr bwMode="auto">
            <a:xfrm>
              <a:off x="3961960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2" name="Straight Connector 1311">
              <a:extLst>
                <a:ext uri="{FF2B5EF4-FFF2-40B4-BE49-F238E27FC236}">
                  <a16:creationId xmlns:a16="http://schemas.microsoft.com/office/drawing/2014/main" id="{09CAE18A-D51A-B941-B737-E2D48EDEA8A0}"/>
                </a:ext>
              </a:extLst>
            </p:cNvPr>
            <p:cNvCxnSpPr/>
            <p:nvPr/>
          </p:nvCxnSpPr>
          <p:spPr bwMode="auto">
            <a:xfrm>
              <a:off x="35181639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3" name="Straight Connector 1312">
              <a:extLst>
                <a:ext uri="{FF2B5EF4-FFF2-40B4-BE49-F238E27FC236}">
                  <a16:creationId xmlns:a16="http://schemas.microsoft.com/office/drawing/2014/main" id="{733127B6-1103-D442-97A5-37F21668CB3C}"/>
                </a:ext>
              </a:extLst>
            </p:cNvPr>
            <p:cNvCxnSpPr/>
            <p:nvPr/>
          </p:nvCxnSpPr>
          <p:spPr bwMode="auto">
            <a:xfrm>
              <a:off x="3565916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4" name="Straight Connector 1313">
              <a:extLst>
                <a:ext uri="{FF2B5EF4-FFF2-40B4-BE49-F238E27FC236}">
                  <a16:creationId xmlns:a16="http://schemas.microsoft.com/office/drawing/2014/main" id="{7FB6E22E-4349-2E41-9BF7-C65C944E2B8B}"/>
                </a:ext>
              </a:extLst>
            </p:cNvPr>
            <p:cNvCxnSpPr/>
            <p:nvPr/>
          </p:nvCxnSpPr>
          <p:spPr bwMode="auto">
            <a:xfrm>
              <a:off x="3609121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5" name="Straight Connector 1314">
              <a:extLst>
                <a:ext uri="{FF2B5EF4-FFF2-40B4-BE49-F238E27FC236}">
                  <a16:creationId xmlns:a16="http://schemas.microsoft.com/office/drawing/2014/main" id="{D1D8DCD3-1953-8B46-AB0C-EC1D3E833CED}"/>
                </a:ext>
              </a:extLst>
            </p:cNvPr>
            <p:cNvCxnSpPr/>
            <p:nvPr/>
          </p:nvCxnSpPr>
          <p:spPr bwMode="auto">
            <a:xfrm>
              <a:off x="3047459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6" name="Straight Connector 1315">
              <a:extLst>
                <a:ext uri="{FF2B5EF4-FFF2-40B4-BE49-F238E27FC236}">
                  <a16:creationId xmlns:a16="http://schemas.microsoft.com/office/drawing/2014/main" id="{7FB0723F-9EFB-D643-9EC1-361BE9B7484A}"/>
                </a:ext>
              </a:extLst>
            </p:cNvPr>
            <p:cNvCxnSpPr/>
            <p:nvPr/>
          </p:nvCxnSpPr>
          <p:spPr bwMode="auto">
            <a:xfrm>
              <a:off x="3789141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7" name="Straight Connector 1316">
              <a:extLst>
                <a:ext uri="{FF2B5EF4-FFF2-40B4-BE49-F238E27FC236}">
                  <a16:creationId xmlns:a16="http://schemas.microsoft.com/office/drawing/2014/main" id="{57693F8A-8387-0D48-BA84-5B1F238AE284}"/>
                </a:ext>
              </a:extLst>
            </p:cNvPr>
            <p:cNvCxnSpPr/>
            <p:nvPr/>
          </p:nvCxnSpPr>
          <p:spPr bwMode="auto">
            <a:xfrm>
              <a:off x="2997053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8" name="Straight Connector 1317">
              <a:extLst>
                <a:ext uri="{FF2B5EF4-FFF2-40B4-BE49-F238E27FC236}">
                  <a16:creationId xmlns:a16="http://schemas.microsoft.com/office/drawing/2014/main" id="{2A0F1DCF-454F-1F4A-9B8C-8CA4F95CDE73}"/>
                </a:ext>
              </a:extLst>
            </p:cNvPr>
            <p:cNvCxnSpPr/>
            <p:nvPr/>
          </p:nvCxnSpPr>
          <p:spPr bwMode="auto">
            <a:xfrm>
              <a:off x="3637924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19" name="Straight Connector 1318">
              <a:extLst>
                <a:ext uri="{FF2B5EF4-FFF2-40B4-BE49-F238E27FC236}">
                  <a16:creationId xmlns:a16="http://schemas.microsoft.com/office/drawing/2014/main" id="{67C0F816-09C3-3F4C-850A-335194121B3A}"/>
                </a:ext>
              </a:extLst>
            </p:cNvPr>
            <p:cNvCxnSpPr/>
            <p:nvPr/>
          </p:nvCxnSpPr>
          <p:spPr bwMode="auto">
            <a:xfrm>
              <a:off x="3141069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0" name="Straight Connector 1319">
              <a:extLst>
                <a:ext uri="{FF2B5EF4-FFF2-40B4-BE49-F238E27FC236}">
                  <a16:creationId xmlns:a16="http://schemas.microsoft.com/office/drawing/2014/main" id="{57BFCC4A-53E4-B14F-B271-EB812A2BABBE}"/>
                </a:ext>
              </a:extLst>
            </p:cNvPr>
            <p:cNvCxnSpPr/>
            <p:nvPr/>
          </p:nvCxnSpPr>
          <p:spPr bwMode="auto">
            <a:xfrm>
              <a:off x="3198676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1" name="Straight Connector 1320">
              <a:extLst>
                <a:ext uri="{FF2B5EF4-FFF2-40B4-BE49-F238E27FC236}">
                  <a16:creationId xmlns:a16="http://schemas.microsoft.com/office/drawing/2014/main" id="{249FC5C4-046B-B342-9309-6166D1E9266C}"/>
                </a:ext>
              </a:extLst>
            </p:cNvPr>
            <p:cNvCxnSpPr/>
            <p:nvPr/>
          </p:nvCxnSpPr>
          <p:spPr bwMode="auto">
            <a:xfrm>
              <a:off x="4134780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2" name="Straight Connector 1321">
              <a:extLst>
                <a:ext uri="{FF2B5EF4-FFF2-40B4-BE49-F238E27FC236}">
                  <a16:creationId xmlns:a16="http://schemas.microsoft.com/office/drawing/2014/main" id="{14862D89-C549-3744-99DE-A9A3450ADB97}"/>
                </a:ext>
              </a:extLst>
            </p:cNvPr>
            <p:cNvCxnSpPr/>
            <p:nvPr/>
          </p:nvCxnSpPr>
          <p:spPr bwMode="auto">
            <a:xfrm>
              <a:off x="3342692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3" name="Straight Connector 1322">
              <a:extLst>
                <a:ext uri="{FF2B5EF4-FFF2-40B4-BE49-F238E27FC236}">
                  <a16:creationId xmlns:a16="http://schemas.microsoft.com/office/drawing/2014/main" id="{65617D20-C519-4649-A5AB-C88708F99EF9}"/>
                </a:ext>
              </a:extLst>
            </p:cNvPr>
            <p:cNvCxnSpPr/>
            <p:nvPr/>
          </p:nvCxnSpPr>
          <p:spPr bwMode="auto">
            <a:xfrm>
              <a:off x="3889952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4" name="Straight Connector 1323">
              <a:extLst>
                <a:ext uri="{FF2B5EF4-FFF2-40B4-BE49-F238E27FC236}">
                  <a16:creationId xmlns:a16="http://schemas.microsoft.com/office/drawing/2014/main" id="{51302583-AAEC-7540-912A-719CC656D5F9}"/>
                </a:ext>
              </a:extLst>
            </p:cNvPr>
            <p:cNvCxnSpPr/>
            <p:nvPr/>
          </p:nvCxnSpPr>
          <p:spPr bwMode="auto">
            <a:xfrm>
              <a:off x="34461559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5" name="Straight Connector 1324">
              <a:extLst>
                <a:ext uri="{FF2B5EF4-FFF2-40B4-BE49-F238E27FC236}">
                  <a16:creationId xmlns:a16="http://schemas.microsoft.com/office/drawing/2014/main" id="{C0EFB447-64AD-114E-B4D2-644BF07CEF2A}"/>
                </a:ext>
              </a:extLst>
            </p:cNvPr>
            <p:cNvCxnSpPr/>
            <p:nvPr/>
          </p:nvCxnSpPr>
          <p:spPr bwMode="auto">
            <a:xfrm>
              <a:off x="3493908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6" name="Straight Connector 1325">
              <a:extLst>
                <a:ext uri="{FF2B5EF4-FFF2-40B4-BE49-F238E27FC236}">
                  <a16:creationId xmlns:a16="http://schemas.microsoft.com/office/drawing/2014/main" id="{21659134-CE07-9C4E-8C0D-5AEAB48619B3}"/>
                </a:ext>
              </a:extLst>
            </p:cNvPr>
            <p:cNvCxnSpPr/>
            <p:nvPr/>
          </p:nvCxnSpPr>
          <p:spPr bwMode="auto">
            <a:xfrm>
              <a:off x="3537113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7" name="Straight Connector 1326">
              <a:extLst>
                <a:ext uri="{FF2B5EF4-FFF2-40B4-BE49-F238E27FC236}">
                  <a16:creationId xmlns:a16="http://schemas.microsoft.com/office/drawing/2014/main" id="{FE87675F-59FC-4E4E-B327-246550D8B1F9}"/>
                </a:ext>
              </a:extLst>
            </p:cNvPr>
            <p:cNvCxnSpPr/>
            <p:nvPr/>
          </p:nvCxnSpPr>
          <p:spPr bwMode="auto">
            <a:xfrm>
              <a:off x="3645125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8" name="Straight Connector 1327">
              <a:extLst>
                <a:ext uri="{FF2B5EF4-FFF2-40B4-BE49-F238E27FC236}">
                  <a16:creationId xmlns:a16="http://schemas.microsoft.com/office/drawing/2014/main" id="{269C76FE-A61C-3C4B-943C-B7565958A852}"/>
                </a:ext>
              </a:extLst>
            </p:cNvPr>
            <p:cNvCxnSpPr/>
            <p:nvPr/>
          </p:nvCxnSpPr>
          <p:spPr bwMode="auto">
            <a:xfrm>
              <a:off x="37715288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29" name="Straight Connector 1328">
              <a:extLst>
                <a:ext uri="{FF2B5EF4-FFF2-40B4-BE49-F238E27FC236}">
                  <a16:creationId xmlns:a16="http://schemas.microsoft.com/office/drawing/2014/main" id="{5D0C8F54-927A-F64C-8088-B06701683DBB}"/>
                </a:ext>
              </a:extLst>
            </p:cNvPr>
            <p:cNvCxnSpPr/>
            <p:nvPr/>
          </p:nvCxnSpPr>
          <p:spPr bwMode="auto">
            <a:xfrm>
              <a:off x="3594720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0" name="Straight Connector 1329">
              <a:extLst>
                <a:ext uri="{FF2B5EF4-FFF2-40B4-BE49-F238E27FC236}">
                  <a16:creationId xmlns:a16="http://schemas.microsoft.com/office/drawing/2014/main" id="{8A1353BC-D50F-4441-92E9-62103D9BD228}"/>
                </a:ext>
              </a:extLst>
            </p:cNvPr>
            <p:cNvCxnSpPr/>
            <p:nvPr/>
          </p:nvCxnSpPr>
          <p:spPr bwMode="auto">
            <a:xfrm>
              <a:off x="4019567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1" name="Straight Connector 1330">
              <a:extLst>
                <a:ext uri="{FF2B5EF4-FFF2-40B4-BE49-F238E27FC236}">
                  <a16:creationId xmlns:a16="http://schemas.microsoft.com/office/drawing/2014/main" id="{8E346793-DDFB-764C-855A-646751ADD7DF}"/>
                </a:ext>
              </a:extLst>
            </p:cNvPr>
            <p:cNvCxnSpPr/>
            <p:nvPr/>
          </p:nvCxnSpPr>
          <p:spPr bwMode="auto">
            <a:xfrm>
              <a:off x="3738736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2" name="Straight Connector 1331">
              <a:extLst>
                <a:ext uri="{FF2B5EF4-FFF2-40B4-BE49-F238E27FC236}">
                  <a16:creationId xmlns:a16="http://schemas.microsoft.com/office/drawing/2014/main" id="{AFBEBE46-84A5-B443-AB2B-9D3518E45EC6}"/>
                </a:ext>
              </a:extLst>
            </p:cNvPr>
            <p:cNvCxnSpPr/>
            <p:nvPr/>
          </p:nvCxnSpPr>
          <p:spPr bwMode="auto">
            <a:xfrm>
              <a:off x="3796342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3" name="Straight Connector 1332">
              <a:extLst>
                <a:ext uri="{FF2B5EF4-FFF2-40B4-BE49-F238E27FC236}">
                  <a16:creationId xmlns:a16="http://schemas.microsoft.com/office/drawing/2014/main" id="{B4825937-8A06-B740-82BA-0190FB805A51}"/>
                </a:ext>
              </a:extLst>
            </p:cNvPr>
            <p:cNvCxnSpPr/>
            <p:nvPr/>
          </p:nvCxnSpPr>
          <p:spPr bwMode="auto">
            <a:xfrm>
              <a:off x="41131776" y="9165355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4" name="Straight Connector 1333">
              <a:extLst>
                <a:ext uri="{FF2B5EF4-FFF2-40B4-BE49-F238E27FC236}">
                  <a16:creationId xmlns:a16="http://schemas.microsoft.com/office/drawing/2014/main" id="{38734E91-983F-C64B-B2FF-ABC76BAFFF3C}"/>
                </a:ext>
              </a:extLst>
            </p:cNvPr>
            <p:cNvCxnSpPr/>
            <p:nvPr/>
          </p:nvCxnSpPr>
          <p:spPr bwMode="auto">
            <a:xfrm>
              <a:off x="3940358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5" name="Straight Connector 1334">
              <a:extLst>
                <a:ext uri="{FF2B5EF4-FFF2-40B4-BE49-F238E27FC236}">
                  <a16:creationId xmlns:a16="http://schemas.microsoft.com/office/drawing/2014/main" id="{ACBA715B-84C2-5441-8AAB-A504FAAC9126}"/>
                </a:ext>
              </a:extLst>
            </p:cNvPr>
            <p:cNvCxnSpPr/>
            <p:nvPr/>
          </p:nvCxnSpPr>
          <p:spPr bwMode="auto">
            <a:xfrm>
              <a:off x="3947559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6" name="Straight Connector 1335">
              <a:extLst>
                <a:ext uri="{FF2B5EF4-FFF2-40B4-BE49-F238E27FC236}">
                  <a16:creationId xmlns:a16="http://schemas.microsoft.com/office/drawing/2014/main" id="{471B5891-4E0E-8344-8898-9F76C1058FEB}"/>
                </a:ext>
              </a:extLst>
            </p:cNvPr>
            <p:cNvCxnSpPr/>
            <p:nvPr/>
          </p:nvCxnSpPr>
          <p:spPr bwMode="auto">
            <a:xfrm>
              <a:off x="40438223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7" name="Straight Connector 1336">
              <a:extLst>
                <a:ext uri="{FF2B5EF4-FFF2-40B4-BE49-F238E27FC236}">
                  <a16:creationId xmlns:a16="http://schemas.microsoft.com/office/drawing/2014/main" id="{7BD09B59-458D-9645-A7A1-E22F79FD269C}"/>
                </a:ext>
              </a:extLst>
            </p:cNvPr>
            <p:cNvCxnSpPr/>
            <p:nvPr/>
          </p:nvCxnSpPr>
          <p:spPr bwMode="auto">
            <a:xfrm>
              <a:off x="4091575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8" name="Straight Connector 1337">
              <a:extLst>
                <a:ext uri="{FF2B5EF4-FFF2-40B4-BE49-F238E27FC236}">
                  <a16:creationId xmlns:a16="http://schemas.microsoft.com/office/drawing/2014/main" id="{FE9D4E3B-A1F8-484B-90C9-CA98408D9F70}"/>
                </a:ext>
              </a:extLst>
            </p:cNvPr>
            <p:cNvCxnSpPr/>
            <p:nvPr/>
          </p:nvCxnSpPr>
          <p:spPr bwMode="auto">
            <a:xfrm>
              <a:off x="4134780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39" name="Straight Connector 1338">
              <a:extLst>
                <a:ext uri="{FF2B5EF4-FFF2-40B4-BE49-F238E27FC236}">
                  <a16:creationId xmlns:a16="http://schemas.microsoft.com/office/drawing/2014/main" id="{62F4436C-CF41-864F-A19B-5AC08823038A}"/>
                </a:ext>
              </a:extLst>
            </p:cNvPr>
            <p:cNvCxnSpPr/>
            <p:nvPr/>
          </p:nvCxnSpPr>
          <p:spPr bwMode="auto">
            <a:xfrm>
              <a:off x="31410696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0" name="Straight Connector 1339">
              <a:extLst>
                <a:ext uri="{FF2B5EF4-FFF2-40B4-BE49-F238E27FC236}">
                  <a16:creationId xmlns:a16="http://schemas.microsoft.com/office/drawing/2014/main" id="{ADFE9FAB-DDF5-174D-830F-9ED99CF474E4}"/>
                </a:ext>
              </a:extLst>
            </p:cNvPr>
            <p:cNvCxnSpPr/>
            <p:nvPr/>
          </p:nvCxnSpPr>
          <p:spPr bwMode="auto">
            <a:xfrm>
              <a:off x="3882752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1" name="Straight Connector 1340">
              <a:extLst>
                <a:ext uri="{FF2B5EF4-FFF2-40B4-BE49-F238E27FC236}">
                  <a16:creationId xmlns:a16="http://schemas.microsoft.com/office/drawing/2014/main" id="{091F6106-E6B8-E043-9859-05B36BD51937}"/>
                </a:ext>
              </a:extLst>
            </p:cNvPr>
            <p:cNvCxnSpPr/>
            <p:nvPr/>
          </p:nvCxnSpPr>
          <p:spPr bwMode="auto">
            <a:xfrm>
              <a:off x="3090664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2" name="Straight Connector 1341">
              <a:extLst>
                <a:ext uri="{FF2B5EF4-FFF2-40B4-BE49-F238E27FC236}">
                  <a16:creationId xmlns:a16="http://schemas.microsoft.com/office/drawing/2014/main" id="{E7594162-CF27-7D47-AA51-F4F2FCC444B8}"/>
                </a:ext>
              </a:extLst>
            </p:cNvPr>
            <p:cNvCxnSpPr/>
            <p:nvPr/>
          </p:nvCxnSpPr>
          <p:spPr bwMode="auto">
            <a:xfrm>
              <a:off x="3731535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3" name="Straight Connector 1342">
              <a:extLst>
                <a:ext uri="{FF2B5EF4-FFF2-40B4-BE49-F238E27FC236}">
                  <a16:creationId xmlns:a16="http://schemas.microsoft.com/office/drawing/2014/main" id="{F0D53ED3-2C07-254F-A413-EFABFE185A4F}"/>
                </a:ext>
              </a:extLst>
            </p:cNvPr>
            <p:cNvCxnSpPr/>
            <p:nvPr/>
          </p:nvCxnSpPr>
          <p:spPr bwMode="auto">
            <a:xfrm>
              <a:off x="3234680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4" name="Straight Connector 1343">
              <a:extLst>
                <a:ext uri="{FF2B5EF4-FFF2-40B4-BE49-F238E27FC236}">
                  <a16:creationId xmlns:a16="http://schemas.microsoft.com/office/drawing/2014/main" id="{C76B6E56-BA0F-424A-8DC3-6DCD724C75C0}"/>
                </a:ext>
              </a:extLst>
            </p:cNvPr>
            <p:cNvCxnSpPr/>
            <p:nvPr/>
          </p:nvCxnSpPr>
          <p:spPr bwMode="auto">
            <a:xfrm>
              <a:off x="3292286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5" name="Straight Connector 1344">
              <a:extLst>
                <a:ext uri="{FF2B5EF4-FFF2-40B4-BE49-F238E27FC236}">
                  <a16:creationId xmlns:a16="http://schemas.microsoft.com/office/drawing/2014/main" id="{9A86746A-1276-BE4E-87BB-A70ECBB2F0B4}"/>
                </a:ext>
              </a:extLst>
            </p:cNvPr>
            <p:cNvCxnSpPr/>
            <p:nvPr/>
          </p:nvCxnSpPr>
          <p:spPr bwMode="auto">
            <a:xfrm>
              <a:off x="3285085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6" name="Straight Connector 1345">
              <a:extLst>
                <a:ext uri="{FF2B5EF4-FFF2-40B4-BE49-F238E27FC236}">
                  <a16:creationId xmlns:a16="http://schemas.microsoft.com/office/drawing/2014/main" id="{74C9AAE7-D948-034B-8495-FFC545008035}"/>
                </a:ext>
              </a:extLst>
            </p:cNvPr>
            <p:cNvCxnSpPr/>
            <p:nvPr/>
          </p:nvCxnSpPr>
          <p:spPr bwMode="auto">
            <a:xfrm>
              <a:off x="3436302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7" name="Straight Connector 1346">
              <a:extLst>
                <a:ext uri="{FF2B5EF4-FFF2-40B4-BE49-F238E27FC236}">
                  <a16:creationId xmlns:a16="http://schemas.microsoft.com/office/drawing/2014/main" id="{0FFD712D-051F-084C-BAED-7642F22BA0BA}"/>
                </a:ext>
              </a:extLst>
            </p:cNvPr>
            <p:cNvCxnSpPr/>
            <p:nvPr/>
          </p:nvCxnSpPr>
          <p:spPr bwMode="auto">
            <a:xfrm>
              <a:off x="3983563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8" name="Straight Connector 1347">
              <a:extLst>
                <a:ext uri="{FF2B5EF4-FFF2-40B4-BE49-F238E27FC236}">
                  <a16:creationId xmlns:a16="http://schemas.microsoft.com/office/drawing/2014/main" id="{115076EB-299E-C443-805A-9AE6A7B3A550}"/>
                </a:ext>
              </a:extLst>
            </p:cNvPr>
            <p:cNvCxnSpPr/>
            <p:nvPr/>
          </p:nvCxnSpPr>
          <p:spPr bwMode="auto">
            <a:xfrm>
              <a:off x="35397663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9" name="Straight Connector 1348">
              <a:extLst>
                <a:ext uri="{FF2B5EF4-FFF2-40B4-BE49-F238E27FC236}">
                  <a16:creationId xmlns:a16="http://schemas.microsoft.com/office/drawing/2014/main" id="{1587D942-7FAF-5846-B0D9-79C56A363653}"/>
                </a:ext>
              </a:extLst>
            </p:cNvPr>
            <p:cNvCxnSpPr/>
            <p:nvPr/>
          </p:nvCxnSpPr>
          <p:spPr bwMode="auto">
            <a:xfrm>
              <a:off x="3587519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0" name="Straight Connector 1349">
              <a:extLst>
                <a:ext uri="{FF2B5EF4-FFF2-40B4-BE49-F238E27FC236}">
                  <a16:creationId xmlns:a16="http://schemas.microsoft.com/office/drawing/2014/main" id="{B2CB93BD-1365-CF4C-ACBC-859E6B66E2B9}"/>
                </a:ext>
              </a:extLst>
            </p:cNvPr>
            <p:cNvCxnSpPr/>
            <p:nvPr/>
          </p:nvCxnSpPr>
          <p:spPr bwMode="auto">
            <a:xfrm>
              <a:off x="3630724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1" name="Straight Connector 1350">
              <a:extLst>
                <a:ext uri="{FF2B5EF4-FFF2-40B4-BE49-F238E27FC236}">
                  <a16:creationId xmlns:a16="http://schemas.microsoft.com/office/drawing/2014/main" id="{7ECD81E2-3DD0-F445-9018-8EA47E05106A}"/>
                </a:ext>
              </a:extLst>
            </p:cNvPr>
            <p:cNvCxnSpPr/>
            <p:nvPr/>
          </p:nvCxnSpPr>
          <p:spPr bwMode="auto">
            <a:xfrm>
              <a:off x="30618608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2" name="Straight Connector 1351">
              <a:extLst>
                <a:ext uri="{FF2B5EF4-FFF2-40B4-BE49-F238E27FC236}">
                  <a16:creationId xmlns:a16="http://schemas.microsoft.com/office/drawing/2014/main" id="{D5284D78-2D15-C74B-BA33-A467D4AA5BC3}"/>
                </a:ext>
              </a:extLst>
            </p:cNvPr>
            <p:cNvCxnSpPr/>
            <p:nvPr/>
          </p:nvCxnSpPr>
          <p:spPr bwMode="auto">
            <a:xfrm>
              <a:off x="3803543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3" name="Straight Connector 1352">
              <a:extLst>
                <a:ext uri="{FF2B5EF4-FFF2-40B4-BE49-F238E27FC236}">
                  <a16:creationId xmlns:a16="http://schemas.microsoft.com/office/drawing/2014/main" id="{1C7086B6-CCB0-7743-B4A3-81534736FD49}"/>
                </a:ext>
              </a:extLst>
            </p:cNvPr>
            <p:cNvCxnSpPr/>
            <p:nvPr/>
          </p:nvCxnSpPr>
          <p:spPr bwMode="auto">
            <a:xfrm>
              <a:off x="3011455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4" name="Straight Connector 1353">
              <a:extLst>
                <a:ext uri="{FF2B5EF4-FFF2-40B4-BE49-F238E27FC236}">
                  <a16:creationId xmlns:a16="http://schemas.microsoft.com/office/drawing/2014/main" id="{2DD62933-1590-3E42-B8C4-318338EB410F}"/>
                </a:ext>
              </a:extLst>
            </p:cNvPr>
            <p:cNvCxnSpPr/>
            <p:nvPr/>
          </p:nvCxnSpPr>
          <p:spPr bwMode="auto">
            <a:xfrm>
              <a:off x="3652326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5" name="Straight Connector 1354">
              <a:extLst>
                <a:ext uri="{FF2B5EF4-FFF2-40B4-BE49-F238E27FC236}">
                  <a16:creationId xmlns:a16="http://schemas.microsoft.com/office/drawing/2014/main" id="{190FC879-6130-E444-A279-7DE5F8327FDF}"/>
                </a:ext>
              </a:extLst>
            </p:cNvPr>
            <p:cNvCxnSpPr/>
            <p:nvPr/>
          </p:nvCxnSpPr>
          <p:spPr bwMode="auto">
            <a:xfrm>
              <a:off x="31554712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6" name="Straight Connector 1355">
              <a:extLst>
                <a:ext uri="{FF2B5EF4-FFF2-40B4-BE49-F238E27FC236}">
                  <a16:creationId xmlns:a16="http://schemas.microsoft.com/office/drawing/2014/main" id="{3463223B-8700-E946-988F-C83718995101}"/>
                </a:ext>
              </a:extLst>
            </p:cNvPr>
            <p:cNvCxnSpPr/>
            <p:nvPr/>
          </p:nvCxnSpPr>
          <p:spPr bwMode="auto">
            <a:xfrm>
              <a:off x="3213077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7" name="Straight Connector 1356">
              <a:extLst>
                <a:ext uri="{FF2B5EF4-FFF2-40B4-BE49-F238E27FC236}">
                  <a16:creationId xmlns:a16="http://schemas.microsoft.com/office/drawing/2014/main" id="{3DBD1FE7-7FE6-9548-AF63-660A5FB81E00}"/>
                </a:ext>
              </a:extLst>
            </p:cNvPr>
            <p:cNvCxnSpPr/>
            <p:nvPr/>
          </p:nvCxnSpPr>
          <p:spPr bwMode="auto">
            <a:xfrm>
              <a:off x="4149181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8" name="Straight Connector 1357">
              <a:extLst>
                <a:ext uri="{FF2B5EF4-FFF2-40B4-BE49-F238E27FC236}">
                  <a16:creationId xmlns:a16="http://schemas.microsoft.com/office/drawing/2014/main" id="{FE9053C0-2F3F-814B-A229-9DD2A74DAD0B}"/>
                </a:ext>
              </a:extLst>
            </p:cNvPr>
            <p:cNvCxnSpPr/>
            <p:nvPr/>
          </p:nvCxnSpPr>
          <p:spPr bwMode="auto">
            <a:xfrm>
              <a:off x="3357093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9" name="Straight Connector 1358">
              <a:extLst>
                <a:ext uri="{FF2B5EF4-FFF2-40B4-BE49-F238E27FC236}">
                  <a16:creationId xmlns:a16="http://schemas.microsoft.com/office/drawing/2014/main" id="{BBE62A77-F921-1745-8C1B-E7AFA2978892}"/>
                </a:ext>
              </a:extLst>
            </p:cNvPr>
            <p:cNvCxnSpPr/>
            <p:nvPr/>
          </p:nvCxnSpPr>
          <p:spPr bwMode="auto">
            <a:xfrm>
              <a:off x="3904354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0" name="Straight Connector 1359">
              <a:extLst>
                <a:ext uri="{FF2B5EF4-FFF2-40B4-BE49-F238E27FC236}">
                  <a16:creationId xmlns:a16="http://schemas.microsoft.com/office/drawing/2014/main" id="{5D007F7D-C05E-8645-8306-DC2731AF3519}"/>
                </a:ext>
              </a:extLst>
            </p:cNvPr>
            <p:cNvCxnSpPr/>
            <p:nvPr/>
          </p:nvCxnSpPr>
          <p:spPr bwMode="auto">
            <a:xfrm>
              <a:off x="34605575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1" name="Straight Connector 1360">
              <a:extLst>
                <a:ext uri="{FF2B5EF4-FFF2-40B4-BE49-F238E27FC236}">
                  <a16:creationId xmlns:a16="http://schemas.microsoft.com/office/drawing/2014/main" id="{211803CD-9FB2-2741-B469-3969E38D22ED}"/>
                </a:ext>
              </a:extLst>
            </p:cNvPr>
            <p:cNvCxnSpPr/>
            <p:nvPr/>
          </p:nvCxnSpPr>
          <p:spPr bwMode="auto">
            <a:xfrm>
              <a:off x="3508310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2" name="Straight Connector 1361">
              <a:extLst>
                <a:ext uri="{FF2B5EF4-FFF2-40B4-BE49-F238E27FC236}">
                  <a16:creationId xmlns:a16="http://schemas.microsoft.com/office/drawing/2014/main" id="{78E625E9-CD2A-2842-A59A-CF4BE73D3573}"/>
                </a:ext>
              </a:extLst>
            </p:cNvPr>
            <p:cNvCxnSpPr/>
            <p:nvPr/>
          </p:nvCxnSpPr>
          <p:spPr bwMode="auto">
            <a:xfrm>
              <a:off x="3551515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3" name="Straight Connector 1362">
              <a:extLst>
                <a:ext uri="{FF2B5EF4-FFF2-40B4-BE49-F238E27FC236}">
                  <a16:creationId xmlns:a16="http://schemas.microsoft.com/office/drawing/2014/main" id="{941107D6-F1BA-1945-9DB8-4A50E5B5DF2B}"/>
                </a:ext>
              </a:extLst>
            </p:cNvPr>
            <p:cNvCxnSpPr/>
            <p:nvPr/>
          </p:nvCxnSpPr>
          <p:spPr bwMode="auto">
            <a:xfrm>
              <a:off x="3076262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4" name="Straight Connector 1363">
              <a:extLst>
                <a:ext uri="{FF2B5EF4-FFF2-40B4-BE49-F238E27FC236}">
                  <a16:creationId xmlns:a16="http://schemas.microsoft.com/office/drawing/2014/main" id="{CF439D11-4A74-644D-9B94-DA9F34ECFBA6}"/>
                </a:ext>
              </a:extLst>
            </p:cNvPr>
            <p:cNvCxnSpPr/>
            <p:nvPr/>
          </p:nvCxnSpPr>
          <p:spPr bwMode="auto">
            <a:xfrm>
              <a:off x="3817944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5" name="Straight Connector 1364">
              <a:extLst>
                <a:ext uri="{FF2B5EF4-FFF2-40B4-BE49-F238E27FC236}">
                  <a16:creationId xmlns:a16="http://schemas.microsoft.com/office/drawing/2014/main" id="{6DF8640B-1FF5-964E-8251-D826DBC7E790}"/>
                </a:ext>
              </a:extLst>
            </p:cNvPr>
            <p:cNvCxnSpPr/>
            <p:nvPr/>
          </p:nvCxnSpPr>
          <p:spPr bwMode="auto">
            <a:xfrm>
              <a:off x="30258568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6" name="Straight Connector 1365">
              <a:extLst>
                <a:ext uri="{FF2B5EF4-FFF2-40B4-BE49-F238E27FC236}">
                  <a16:creationId xmlns:a16="http://schemas.microsoft.com/office/drawing/2014/main" id="{235A38A9-5055-544D-9F76-DB07A1DFCFC2}"/>
                </a:ext>
              </a:extLst>
            </p:cNvPr>
            <p:cNvCxnSpPr/>
            <p:nvPr/>
          </p:nvCxnSpPr>
          <p:spPr bwMode="auto">
            <a:xfrm>
              <a:off x="3666728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7" name="Straight Connector 1366">
              <a:extLst>
                <a:ext uri="{FF2B5EF4-FFF2-40B4-BE49-F238E27FC236}">
                  <a16:creationId xmlns:a16="http://schemas.microsoft.com/office/drawing/2014/main" id="{FC0287E7-01C3-744E-A36A-1EE5F7150C2D}"/>
                </a:ext>
              </a:extLst>
            </p:cNvPr>
            <p:cNvCxnSpPr/>
            <p:nvPr/>
          </p:nvCxnSpPr>
          <p:spPr bwMode="auto">
            <a:xfrm>
              <a:off x="31698728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8" name="Straight Connector 1367">
              <a:extLst>
                <a:ext uri="{FF2B5EF4-FFF2-40B4-BE49-F238E27FC236}">
                  <a16:creationId xmlns:a16="http://schemas.microsoft.com/office/drawing/2014/main" id="{F6E1920D-53E4-0542-9D3B-2BB4795DA89C}"/>
                </a:ext>
              </a:extLst>
            </p:cNvPr>
            <p:cNvCxnSpPr/>
            <p:nvPr/>
          </p:nvCxnSpPr>
          <p:spPr bwMode="auto">
            <a:xfrm>
              <a:off x="3227479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9" name="Straight Connector 1368">
              <a:extLst>
                <a:ext uri="{FF2B5EF4-FFF2-40B4-BE49-F238E27FC236}">
                  <a16:creationId xmlns:a16="http://schemas.microsoft.com/office/drawing/2014/main" id="{AEEC1E96-3992-EE4B-B2FA-2246CD95C324}"/>
                </a:ext>
              </a:extLst>
            </p:cNvPr>
            <p:cNvCxnSpPr/>
            <p:nvPr/>
          </p:nvCxnSpPr>
          <p:spPr bwMode="auto">
            <a:xfrm>
              <a:off x="4163583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0" name="Straight Connector 1369">
              <a:extLst>
                <a:ext uri="{FF2B5EF4-FFF2-40B4-BE49-F238E27FC236}">
                  <a16:creationId xmlns:a16="http://schemas.microsoft.com/office/drawing/2014/main" id="{EFBA54B3-C33D-C041-A853-8697CCFF82B5}"/>
                </a:ext>
              </a:extLst>
            </p:cNvPr>
            <p:cNvCxnSpPr/>
            <p:nvPr/>
          </p:nvCxnSpPr>
          <p:spPr bwMode="auto">
            <a:xfrm>
              <a:off x="33714952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1" name="Straight Connector 1370">
              <a:extLst>
                <a:ext uri="{FF2B5EF4-FFF2-40B4-BE49-F238E27FC236}">
                  <a16:creationId xmlns:a16="http://schemas.microsoft.com/office/drawing/2014/main" id="{563FAC24-A1AA-8749-884A-5E36E7330AAF}"/>
                </a:ext>
              </a:extLst>
            </p:cNvPr>
            <p:cNvCxnSpPr/>
            <p:nvPr/>
          </p:nvCxnSpPr>
          <p:spPr bwMode="auto">
            <a:xfrm>
              <a:off x="3918756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2" name="Straight Connector 1371">
              <a:extLst>
                <a:ext uri="{FF2B5EF4-FFF2-40B4-BE49-F238E27FC236}">
                  <a16:creationId xmlns:a16="http://schemas.microsoft.com/office/drawing/2014/main" id="{4FB8AC64-863B-3D47-B179-2156FE1FB088}"/>
                </a:ext>
              </a:extLst>
            </p:cNvPr>
            <p:cNvCxnSpPr/>
            <p:nvPr/>
          </p:nvCxnSpPr>
          <p:spPr bwMode="auto">
            <a:xfrm>
              <a:off x="34749591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3" name="Straight Connector 1372">
              <a:extLst>
                <a:ext uri="{FF2B5EF4-FFF2-40B4-BE49-F238E27FC236}">
                  <a16:creationId xmlns:a16="http://schemas.microsoft.com/office/drawing/2014/main" id="{24F07B0A-BF77-6542-9D4B-9A14E7F990E4}"/>
                </a:ext>
              </a:extLst>
            </p:cNvPr>
            <p:cNvCxnSpPr/>
            <p:nvPr/>
          </p:nvCxnSpPr>
          <p:spPr bwMode="auto">
            <a:xfrm>
              <a:off x="35227120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4" name="Straight Connector 1373">
              <a:extLst>
                <a:ext uri="{FF2B5EF4-FFF2-40B4-BE49-F238E27FC236}">
                  <a16:creationId xmlns:a16="http://schemas.microsoft.com/office/drawing/2014/main" id="{35030CE1-7D1E-CC48-A60B-9853763D04C5}"/>
                </a:ext>
              </a:extLst>
            </p:cNvPr>
            <p:cNvCxnSpPr/>
            <p:nvPr/>
          </p:nvCxnSpPr>
          <p:spPr bwMode="auto">
            <a:xfrm>
              <a:off x="3565916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5" name="Straight Connector 1374">
              <a:extLst>
                <a:ext uri="{FF2B5EF4-FFF2-40B4-BE49-F238E27FC236}">
                  <a16:creationId xmlns:a16="http://schemas.microsoft.com/office/drawing/2014/main" id="{EA752AF5-7D5C-1546-A803-97FE6ECD418C}"/>
                </a:ext>
              </a:extLst>
            </p:cNvPr>
            <p:cNvCxnSpPr/>
            <p:nvPr/>
          </p:nvCxnSpPr>
          <p:spPr bwMode="auto">
            <a:xfrm>
              <a:off x="3666728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6" name="Straight Connector 1375">
              <a:extLst>
                <a:ext uri="{FF2B5EF4-FFF2-40B4-BE49-F238E27FC236}">
                  <a16:creationId xmlns:a16="http://schemas.microsoft.com/office/drawing/2014/main" id="{1B82A201-C34A-B040-BA9F-3FFECF3B6B88}"/>
                </a:ext>
              </a:extLst>
            </p:cNvPr>
            <p:cNvCxnSpPr/>
            <p:nvPr/>
          </p:nvCxnSpPr>
          <p:spPr bwMode="auto">
            <a:xfrm>
              <a:off x="4105976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7" name="Straight Connector 1376">
              <a:extLst>
                <a:ext uri="{FF2B5EF4-FFF2-40B4-BE49-F238E27FC236}">
                  <a16:creationId xmlns:a16="http://schemas.microsoft.com/office/drawing/2014/main" id="{EC5438AF-E50A-1441-A0AC-4631FD41E6EE}"/>
                </a:ext>
              </a:extLst>
            </p:cNvPr>
            <p:cNvCxnSpPr/>
            <p:nvPr/>
          </p:nvCxnSpPr>
          <p:spPr bwMode="auto">
            <a:xfrm>
              <a:off x="3616322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8" name="Straight Connector 1377">
              <a:extLst>
                <a:ext uri="{FF2B5EF4-FFF2-40B4-BE49-F238E27FC236}">
                  <a16:creationId xmlns:a16="http://schemas.microsoft.com/office/drawing/2014/main" id="{E61E8CD7-A550-AD49-B3EE-DF727632E080}"/>
                </a:ext>
              </a:extLst>
            </p:cNvPr>
            <p:cNvCxnSpPr/>
            <p:nvPr/>
          </p:nvCxnSpPr>
          <p:spPr bwMode="auto">
            <a:xfrm>
              <a:off x="4120378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9" name="Straight Connector 1378">
              <a:extLst>
                <a:ext uri="{FF2B5EF4-FFF2-40B4-BE49-F238E27FC236}">
                  <a16:creationId xmlns:a16="http://schemas.microsoft.com/office/drawing/2014/main" id="{73B15D20-E839-4748-B331-F2249AA5C869}"/>
                </a:ext>
              </a:extLst>
            </p:cNvPr>
            <p:cNvCxnSpPr/>
            <p:nvPr/>
          </p:nvCxnSpPr>
          <p:spPr bwMode="auto">
            <a:xfrm>
              <a:off x="3760338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0" name="Straight Connector 1379">
              <a:extLst>
                <a:ext uri="{FF2B5EF4-FFF2-40B4-BE49-F238E27FC236}">
                  <a16:creationId xmlns:a16="http://schemas.microsoft.com/office/drawing/2014/main" id="{A4082A75-D515-6545-912E-A95E8CABFEDB}"/>
                </a:ext>
              </a:extLst>
            </p:cNvPr>
            <p:cNvCxnSpPr/>
            <p:nvPr/>
          </p:nvCxnSpPr>
          <p:spPr bwMode="auto">
            <a:xfrm>
              <a:off x="3817944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1" name="Straight Connector 1380">
              <a:extLst>
                <a:ext uri="{FF2B5EF4-FFF2-40B4-BE49-F238E27FC236}">
                  <a16:creationId xmlns:a16="http://schemas.microsoft.com/office/drawing/2014/main" id="{8B498791-0A93-B946-81AA-A15794A8A3AF}"/>
                </a:ext>
              </a:extLst>
            </p:cNvPr>
            <p:cNvCxnSpPr/>
            <p:nvPr/>
          </p:nvCxnSpPr>
          <p:spPr bwMode="auto">
            <a:xfrm>
              <a:off x="4141980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2" name="Straight Connector 1381">
              <a:extLst>
                <a:ext uri="{FF2B5EF4-FFF2-40B4-BE49-F238E27FC236}">
                  <a16:creationId xmlns:a16="http://schemas.microsoft.com/office/drawing/2014/main" id="{83280C10-F3A4-A148-9ACA-A1D9D6D0E345}"/>
                </a:ext>
              </a:extLst>
            </p:cNvPr>
            <p:cNvCxnSpPr/>
            <p:nvPr/>
          </p:nvCxnSpPr>
          <p:spPr bwMode="auto">
            <a:xfrm>
              <a:off x="3961960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3" name="Straight Connector 1382">
              <a:extLst>
                <a:ext uri="{FF2B5EF4-FFF2-40B4-BE49-F238E27FC236}">
                  <a16:creationId xmlns:a16="http://schemas.microsoft.com/office/drawing/2014/main" id="{896A366F-1A98-314C-A620-4951E1789BB4}"/>
                </a:ext>
              </a:extLst>
            </p:cNvPr>
            <p:cNvCxnSpPr/>
            <p:nvPr/>
          </p:nvCxnSpPr>
          <p:spPr bwMode="auto">
            <a:xfrm>
              <a:off x="4177984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4" name="Straight Connector 1383">
              <a:extLst>
                <a:ext uri="{FF2B5EF4-FFF2-40B4-BE49-F238E27FC236}">
                  <a16:creationId xmlns:a16="http://schemas.microsoft.com/office/drawing/2014/main" id="{0EEF9C9D-4740-D448-91B6-4BB42CC142E6}"/>
                </a:ext>
              </a:extLst>
            </p:cNvPr>
            <p:cNvCxnSpPr/>
            <p:nvPr/>
          </p:nvCxnSpPr>
          <p:spPr bwMode="auto">
            <a:xfrm>
              <a:off x="40654247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5" name="Straight Connector 1384">
              <a:extLst>
                <a:ext uri="{FF2B5EF4-FFF2-40B4-BE49-F238E27FC236}">
                  <a16:creationId xmlns:a16="http://schemas.microsoft.com/office/drawing/2014/main" id="{0F74D43C-6DF0-C343-8024-D7F6B808E8A2}"/>
                </a:ext>
              </a:extLst>
            </p:cNvPr>
            <p:cNvCxnSpPr/>
            <p:nvPr/>
          </p:nvCxnSpPr>
          <p:spPr bwMode="auto">
            <a:xfrm>
              <a:off x="4113177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6" name="Straight Connector 1385">
              <a:extLst>
                <a:ext uri="{FF2B5EF4-FFF2-40B4-BE49-F238E27FC236}">
                  <a16:creationId xmlns:a16="http://schemas.microsoft.com/office/drawing/2014/main" id="{8FE2B468-95F6-A946-8423-C28390A51641}"/>
                </a:ext>
              </a:extLst>
            </p:cNvPr>
            <p:cNvCxnSpPr/>
            <p:nvPr/>
          </p:nvCxnSpPr>
          <p:spPr bwMode="auto">
            <a:xfrm>
              <a:off x="4156382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7" name="Straight Connector 1386">
              <a:extLst>
                <a:ext uri="{FF2B5EF4-FFF2-40B4-BE49-F238E27FC236}">
                  <a16:creationId xmlns:a16="http://schemas.microsoft.com/office/drawing/2014/main" id="{AF2B5857-7CB1-F64F-9206-0A7C5B3CA43D}"/>
                </a:ext>
              </a:extLst>
            </p:cNvPr>
            <p:cNvCxnSpPr/>
            <p:nvPr/>
          </p:nvCxnSpPr>
          <p:spPr bwMode="auto">
            <a:xfrm>
              <a:off x="30546600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8" name="Straight Connector 1387">
              <a:extLst>
                <a:ext uri="{FF2B5EF4-FFF2-40B4-BE49-F238E27FC236}">
                  <a16:creationId xmlns:a16="http://schemas.microsoft.com/office/drawing/2014/main" id="{CBB86C05-7969-FE44-8530-40BB2EA558EE}"/>
                </a:ext>
              </a:extLst>
            </p:cNvPr>
            <p:cNvCxnSpPr/>
            <p:nvPr/>
          </p:nvCxnSpPr>
          <p:spPr bwMode="auto">
            <a:xfrm>
              <a:off x="3796342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9" name="Straight Connector 1388">
              <a:extLst>
                <a:ext uri="{FF2B5EF4-FFF2-40B4-BE49-F238E27FC236}">
                  <a16:creationId xmlns:a16="http://schemas.microsoft.com/office/drawing/2014/main" id="{88DF619F-759C-FD4E-8D7A-FCDA4AC1A06E}"/>
                </a:ext>
              </a:extLst>
            </p:cNvPr>
            <p:cNvCxnSpPr/>
            <p:nvPr/>
          </p:nvCxnSpPr>
          <p:spPr bwMode="auto">
            <a:xfrm>
              <a:off x="3004254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0" name="Straight Connector 1389">
              <a:extLst>
                <a:ext uri="{FF2B5EF4-FFF2-40B4-BE49-F238E27FC236}">
                  <a16:creationId xmlns:a16="http://schemas.microsoft.com/office/drawing/2014/main" id="{82E0FEB3-D39E-684D-9A32-B09628CA895A}"/>
                </a:ext>
              </a:extLst>
            </p:cNvPr>
            <p:cNvCxnSpPr/>
            <p:nvPr/>
          </p:nvCxnSpPr>
          <p:spPr bwMode="auto">
            <a:xfrm>
              <a:off x="3645125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1" name="Straight Connector 1390">
              <a:extLst>
                <a:ext uri="{FF2B5EF4-FFF2-40B4-BE49-F238E27FC236}">
                  <a16:creationId xmlns:a16="http://schemas.microsoft.com/office/drawing/2014/main" id="{10132D24-2E85-EF44-BB6B-04EA5AECC689}"/>
                </a:ext>
              </a:extLst>
            </p:cNvPr>
            <p:cNvCxnSpPr/>
            <p:nvPr/>
          </p:nvCxnSpPr>
          <p:spPr bwMode="auto">
            <a:xfrm>
              <a:off x="31482704" y="9144036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2" name="Straight Connector 1391">
              <a:extLst>
                <a:ext uri="{FF2B5EF4-FFF2-40B4-BE49-F238E27FC236}">
                  <a16:creationId xmlns:a16="http://schemas.microsoft.com/office/drawing/2014/main" id="{657C1490-8FCC-6B4D-B3E3-7A03BA4DD28D}"/>
                </a:ext>
              </a:extLst>
            </p:cNvPr>
            <p:cNvCxnSpPr/>
            <p:nvPr/>
          </p:nvCxnSpPr>
          <p:spPr bwMode="auto">
            <a:xfrm>
              <a:off x="3205876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3" name="Straight Connector 1392">
              <a:extLst>
                <a:ext uri="{FF2B5EF4-FFF2-40B4-BE49-F238E27FC236}">
                  <a16:creationId xmlns:a16="http://schemas.microsoft.com/office/drawing/2014/main" id="{FCEE3E65-2EAA-A343-9926-EC8020860B54}"/>
                </a:ext>
              </a:extLst>
            </p:cNvPr>
            <p:cNvCxnSpPr/>
            <p:nvPr/>
          </p:nvCxnSpPr>
          <p:spPr bwMode="auto">
            <a:xfrm>
              <a:off x="4141980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4" name="Straight Connector 1393">
              <a:extLst>
                <a:ext uri="{FF2B5EF4-FFF2-40B4-BE49-F238E27FC236}">
                  <a16:creationId xmlns:a16="http://schemas.microsoft.com/office/drawing/2014/main" id="{628FCD8D-8205-1C4B-8337-E29EC9EB58D4}"/>
                </a:ext>
              </a:extLst>
            </p:cNvPr>
            <p:cNvCxnSpPr/>
            <p:nvPr/>
          </p:nvCxnSpPr>
          <p:spPr bwMode="auto">
            <a:xfrm>
              <a:off x="33498928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5" name="Straight Connector 1394">
              <a:extLst>
                <a:ext uri="{FF2B5EF4-FFF2-40B4-BE49-F238E27FC236}">
                  <a16:creationId xmlns:a16="http://schemas.microsoft.com/office/drawing/2014/main" id="{31836E2D-423D-6643-8CBB-8A07F4E773CC}"/>
                </a:ext>
              </a:extLst>
            </p:cNvPr>
            <p:cNvCxnSpPr/>
            <p:nvPr/>
          </p:nvCxnSpPr>
          <p:spPr bwMode="auto">
            <a:xfrm>
              <a:off x="3897153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6" name="Straight Connector 1395">
              <a:extLst>
                <a:ext uri="{FF2B5EF4-FFF2-40B4-BE49-F238E27FC236}">
                  <a16:creationId xmlns:a16="http://schemas.microsoft.com/office/drawing/2014/main" id="{C5AC782E-9085-F64D-851C-A2D259E2D60F}"/>
                </a:ext>
              </a:extLst>
            </p:cNvPr>
            <p:cNvCxnSpPr/>
            <p:nvPr/>
          </p:nvCxnSpPr>
          <p:spPr bwMode="auto">
            <a:xfrm>
              <a:off x="34533567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7" name="Straight Connector 1396">
              <a:extLst>
                <a:ext uri="{FF2B5EF4-FFF2-40B4-BE49-F238E27FC236}">
                  <a16:creationId xmlns:a16="http://schemas.microsoft.com/office/drawing/2014/main" id="{BD97F98D-E671-3B4B-833D-548649705BF4}"/>
                </a:ext>
              </a:extLst>
            </p:cNvPr>
            <p:cNvCxnSpPr/>
            <p:nvPr/>
          </p:nvCxnSpPr>
          <p:spPr bwMode="auto">
            <a:xfrm>
              <a:off x="35011096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8" name="Straight Connector 1397">
              <a:extLst>
                <a:ext uri="{FF2B5EF4-FFF2-40B4-BE49-F238E27FC236}">
                  <a16:creationId xmlns:a16="http://schemas.microsoft.com/office/drawing/2014/main" id="{ED579073-1127-2D42-8C9F-4B383A7FE314}"/>
                </a:ext>
              </a:extLst>
            </p:cNvPr>
            <p:cNvCxnSpPr/>
            <p:nvPr/>
          </p:nvCxnSpPr>
          <p:spPr bwMode="auto">
            <a:xfrm>
              <a:off x="35443144" y="9142984"/>
              <a:ext cx="0" cy="74564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242" name="Group 1241">
            <a:extLst>
              <a:ext uri="{FF2B5EF4-FFF2-40B4-BE49-F238E27FC236}">
                <a16:creationId xmlns:a16="http://schemas.microsoft.com/office/drawing/2014/main" id="{F42F1F44-2B6F-2F46-B73A-1EC4AC3F9801}"/>
              </a:ext>
            </a:extLst>
          </p:cNvPr>
          <p:cNvGrpSpPr/>
          <p:nvPr/>
        </p:nvGrpSpPr>
        <p:grpSpPr>
          <a:xfrm>
            <a:off x="6945632" y="2740757"/>
            <a:ext cx="1319990" cy="1181260"/>
            <a:chOff x="17627192" y="11835565"/>
            <a:chExt cx="2982850" cy="2615331"/>
          </a:xfrm>
        </p:grpSpPr>
        <p:sp>
          <p:nvSpPr>
            <p:cNvPr id="1250" name="TextBox 1249">
              <a:extLst>
                <a:ext uri="{FF2B5EF4-FFF2-40B4-BE49-F238E27FC236}">
                  <a16:creationId xmlns:a16="http://schemas.microsoft.com/office/drawing/2014/main" id="{01444244-B380-DE46-9A79-9D67152D6D75}"/>
                </a:ext>
              </a:extLst>
            </p:cNvPr>
            <p:cNvSpPr txBox="1"/>
            <p:nvPr/>
          </p:nvSpPr>
          <p:spPr>
            <a:xfrm>
              <a:off x="17627192" y="13511104"/>
              <a:ext cx="1441865" cy="939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993366"/>
                  </a:solidFill>
                </a:rPr>
                <a:t>Linkage </a:t>
              </a:r>
            </a:p>
            <a:p>
              <a:pPr algn="ctr"/>
              <a:r>
                <a:rPr lang="en-US" sz="1400" b="1" dirty="0">
                  <a:solidFill>
                    <a:srgbClr val="993366"/>
                  </a:solidFill>
                </a:rPr>
                <a:t>Group 1</a:t>
              </a:r>
            </a:p>
          </p:txBody>
        </p:sp>
        <p:pic>
          <p:nvPicPr>
            <p:cNvPr id="1251" name="Picture 1250">
              <a:extLst>
                <a:ext uri="{FF2B5EF4-FFF2-40B4-BE49-F238E27FC236}">
                  <a16:creationId xmlns:a16="http://schemas.microsoft.com/office/drawing/2014/main" id="{9744E0E7-D497-6D45-AF28-8E28F1260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17924035" y="12275239"/>
              <a:ext cx="2330262" cy="845744"/>
            </a:xfrm>
            <a:prstGeom prst="rect">
              <a:avLst/>
            </a:prstGeom>
          </p:spPr>
        </p:pic>
        <p:cxnSp>
          <p:nvCxnSpPr>
            <p:cNvPr id="1252" name="Straight Connector 1251">
              <a:extLst>
                <a:ext uri="{FF2B5EF4-FFF2-40B4-BE49-F238E27FC236}">
                  <a16:creationId xmlns:a16="http://schemas.microsoft.com/office/drawing/2014/main" id="{7A1F8D91-AE22-C24F-8A31-DAF44C5E28A7}"/>
                </a:ext>
              </a:extLst>
            </p:cNvPr>
            <p:cNvCxnSpPr>
              <a:cxnSpLocks/>
            </p:cNvCxnSpPr>
            <p:nvPr/>
          </p:nvCxnSpPr>
          <p:spPr bwMode="auto">
            <a:xfrm rot="10800000">
              <a:off x="18453219" y="11835565"/>
              <a:ext cx="0" cy="124969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53" name="TextBox 1252">
              <a:extLst>
                <a:ext uri="{FF2B5EF4-FFF2-40B4-BE49-F238E27FC236}">
                  <a16:creationId xmlns:a16="http://schemas.microsoft.com/office/drawing/2014/main" id="{F785A232-9516-524C-BC13-45D6FACE9FD2}"/>
                </a:ext>
              </a:extLst>
            </p:cNvPr>
            <p:cNvSpPr txBox="1"/>
            <p:nvPr/>
          </p:nvSpPr>
          <p:spPr>
            <a:xfrm>
              <a:off x="19168177" y="13482107"/>
              <a:ext cx="1441865" cy="939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4E8F00"/>
                  </a:solidFill>
                </a:rPr>
                <a:t>Linkage </a:t>
              </a:r>
            </a:p>
            <a:p>
              <a:pPr algn="ctr"/>
              <a:r>
                <a:rPr lang="en-US" sz="1400" b="1" dirty="0">
                  <a:solidFill>
                    <a:srgbClr val="4E8F00"/>
                  </a:solidFill>
                </a:rPr>
                <a:t>Group 2</a:t>
              </a:r>
            </a:p>
          </p:txBody>
        </p:sp>
      </p:grpSp>
      <p:sp>
        <p:nvSpPr>
          <p:cNvPr id="1243" name="TextBox 1242">
            <a:extLst>
              <a:ext uri="{FF2B5EF4-FFF2-40B4-BE49-F238E27FC236}">
                <a16:creationId xmlns:a16="http://schemas.microsoft.com/office/drawing/2014/main" id="{5A94C1D8-7AD7-B545-A290-2EE209AB3B9D}"/>
              </a:ext>
            </a:extLst>
          </p:cNvPr>
          <p:cNvSpPr txBox="1"/>
          <p:nvPr/>
        </p:nvSpPr>
        <p:spPr>
          <a:xfrm>
            <a:off x="526157" y="1976282"/>
            <a:ext cx="80024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Microsatellite </a:t>
            </a:r>
            <a:r>
              <a:rPr lang="en-US" sz="2000" dirty="0"/>
              <a:t>(previous work) – samples 12-15 sites throughout the genome</a:t>
            </a:r>
          </a:p>
        </p:txBody>
      </p:sp>
      <p:sp>
        <p:nvSpPr>
          <p:cNvPr id="1244" name="TextBox 1243">
            <a:extLst>
              <a:ext uri="{FF2B5EF4-FFF2-40B4-BE49-F238E27FC236}">
                <a16:creationId xmlns:a16="http://schemas.microsoft.com/office/drawing/2014/main" id="{A0996D7D-F6F7-F64B-989E-9EC0E246BC47}"/>
              </a:ext>
            </a:extLst>
          </p:cNvPr>
          <p:cNvSpPr txBox="1"/>
          <p:nvPr/>
        </p:nvSpPr>
        <p:spPr>
          <a:xfrm>
            <a:off x="526157" y="4093908"/>
            <a:ext cx="7568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Restriction site associated sequencing </a:t>
            </a:r>
            <a:r>
              <a:rPr lang="en-US" sz="2000" dirty="0"/>
              <a:t>(current work) – samples thousands of loci genome-wide </a:t>
            </a:r>
          </a:p>
        </p:txBody>
      </p:sp>
      <p:pic>
        <p:nvPicPr>
          <p:cNvPr id="1245" name="Picture 1244">
            <a:extLst>
              <a:ext uri="{FF2B5EF4-FFF2-40B4-BE49-F238E27FC236}">
                <a16:creationId xmlns:a16="http://schemas.microsoft.com/office/drawing/2014/main" id="{CA8A69A4-E43B-C74D-B437-3846C516B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7066738" y="5059561"/>
            <a:ext cx="1028204" cy="596328"/>
          </a:xfrm>
          <a:prstGeom prst="rect">
            <a:avLst/>
          </a:prstGeom>
        </p:spPr>
      </p:pic>
      <p:cxnSp>
        <p:nvCxnSpPr>
          <p:cNvPr id="1246" name="Straight Connector 1245">
            <a:extLst>
              <a:ext uri="{FF2B5EF4-FFF2-40B4-BE49-F238E27FC236}">
                <a16:creationId xmlns:a16="http://schemas.microsoft.com/office/drawing/2014/main" id="{2287830E-BBF8-884D-A025-834D56A8B310}"/>
              </a:ext>
            </a:extLst>
          </p:cNvPr>
          <p:cNvCxnSpPr>
            <a:cxnSpLocks/>
          </p:cNvCxnSpPr>
          <p:nvPr/>
        </p:nvCxnSpPr>
        <p:spPr bwMode="auto">
          <a:xfrm>
            <a:off x="5152930" y="2941935"/>
            <a:ext cx="1913809" cy="38013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47" name="Straight Connector 1246">
            <a:extLst>
              <a:ext uri="{FF2B5EF4-FFF2-40B4-BE49-F238E27FC236}">
                <a16:creationId xmlns:a16="http://schemas.microsoft.com/office/drawing/2014/main" id="{99061340-45C3-3F45-8F59-5D29D4E0216C}"/>
              </a:ext>
            </a:extLst>
          </p:cNvPr>
          <p:cNvCxnSpPr>
            <a:cxnSpLocks/>
          </p:cNvCxnSpPr>
          <p:nvPr/>
        </p:nvCxnSpPr>
        <p:spPr bwMode="auto">
          <a:xfrm>
            <a:off x="5546880" y="2933074"/>
            <a:ext cx="1519859" cy="886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48" name="Straight Connector 1247">
            <a:extLst>
              <a:ext uri="{FF2B5EF4-FFF2-40B4-BE49-F238E27FC236}">
                <a16:creationId xmlns:a16="http://schemas.microsoft.com/office/drawing/2014/main" id="{CC09332E-D9DE-3F41-B9CB-D44E082F784B}"/>
              </a:ext>
            </a:extLst>
          </p:cNvPr>
          <p:cNvCxnSpPr>
            <a:cxnSpLocks/>
          </p:cNvCxnSpPr>
          <p:nvPr/>
        </p:nvCxnSpPr>
        <p:spPr bwMode="auto">
          <a:xfrm>
            <a:off x="5152929" y="5301898"/>
            <a:ext cx="1913809" cy="353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49" name="Straight Connector 1248">
            <a:extLst>
              <a:ext uri="{FF2B5EF4-FFF2-40B4-BE49-F238E27FC236}">
                <a16:creationId xmlns:a16="http://schemas.microsoft.com/office/drawing/2014/main" id="{F30A0990-6630-BD47-8083-5109DB90F585}"/>
              </a:ext>
            </a:extLst>
          </p:cNvPr>
          <p:cNvCxnSpPr>
            <a:cxnSpLocks/>
          </p:cNvCxnSpPr>
          <p:nvPr/>
        </p:nvCxnSpPr>
        <p:spPr bwMode="auto">
          <a:xfrm>
            <a:off x="5546879" y="5293037"/>
            <a:ext cx="1519859" cy="886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12" name="Straight Arrow Connector 1411">
            <a:extLst>
              <a:ext uri="{FF2B5EF4-FFF2-40B4-BE49-F238E27FC236}">
                <a16:creationId xmlns:a16="http://schemas.microsoft.com/office/drawing/2014/main" id="{11D22561-E6BF-A145-B543-B81BDD397301}"/>
              </a:ext>
            </a:extLst>
          </p:cNvPr>
          <p:cNvCxnSpPr>
            <a:cxnSpLocks/>
          </p:cNvCxnSpPr>
          <p:nvPr/>
        </p:nvCxnSpPr>
        <p:spPr bwMode="auto">
          <a:xfrm flipH="1">
            <a:off x="7331268" y="2592994"/>
            <a:ext cx="424861" cy="2036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413" name="TextBox 1412">
            <a:extLst>
              <a:ext uri="{FF2B5EF4-FFF2-40B4-BE49-F238E27FC236}">
                <a16:creationId xmlns:a16="http://schemas.microsoft.com/office/drawing/2014/main" id="{B84C3EBC-43E8-5746-AE51-6B8BD82E6DED}"/>
              </a:ext>
            </a:extLst>
          </p:cNvPr>
          <p:cNvSpPr txBox="1"/>
          <p:nvPr/>
        </p:nvSpPr>
        <p:spPr>
          <a:xfrm>
            <a:off x="7721669" y="2452872"/>
            <a:ext cx="887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marker</a:t>
            </a:r>
          </a:p>
        </p:txBody>
      </p:sp>
      <p:sp>
        <p:nvSpPr>
          <p:cNvPr id="1414" name="Left Brace 1413">
            <a:extLst>
              <a:ext uri="{FF2B5EF4-FFF2-40B4-BE49-F238E27FC236}">
                <a16:creationId xmlns:a16="http://schemas.microsoft.com/office/drawing/2014/main" id="{60809E06-7A02-B940-A125-54B5563BA30D}"/>
              </a:ext>
            </a:extLst>
          </p:cNvPr>
          <p:cNvSpPr/>
          <p:nvPr/>
        </p:nvSpPr>
        <p:spPr bwMode="auto">
          <a:xfrm rot="5400000">
            <a:off x="7784094" y="2620289"/>
            <a:ext cx="107593" cy="514102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15" name="TextBox 1414">
            <a:extLst>
              <a:ext uri="{FF2B5EF4-FFF2-40B4-BE49-F238E27FC236}">
                <a16:creationId xmlns:a16="http://schemas.microsoft.com/office/drawing/2014/main" id="{7A65C1B1-770B-D74B-BCF4-5B0E5AF75097}"/>
              </a:ext>
            </a:extLst>
          </p:cNvPr>
          <p:cNvSpPr txBox="1"/>
          <p:nvPr/>
        </p:nvSpPr>
        <p:spPr>
          <a:xfrm>
            <a:off x="7734207" y="2661400"/>
            <a:ext cx="1165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linkage group</a:t>
            </a:r>
          </a:p>
        </p:txBody>
      </p:sp>
    </p:spTree>
    <p:extLst>
      <p:ext uri="{BB962C8B-B14F-4D97-AF65-F5344CB8AC3E}">
        <p14:creationId xmlns:p14="http://schemas.microsoft.com/office/powerpoint/2010/main" val="224753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A31D07B-C848-1D4E-810F-1C6559A40C8F}"/>
              </a:ext>
            </a:extLst>
          </p:cNvPr>
          <p:cNvGrpSpPr/>
          <p:nvPr/>
        </p:nvGrpSpPr>
        <p:grpSpPr>
          <a:xfrm>
            <a:off x="0" y="1732778"/>
            <a:ext cx="5196598" cy="3835720"/>
            <a:chOff x="1543050" y="174405"/>
            <a:chExt cx="5995281" cy="4425245"/>
          </a:xfrm>
        </p:grpSpPr>
        <p:pic>
          <p:nvPicPr>
            <p:cNvPr id="4" name="Content Placeholder 6">
              <a:extLst>
                <a:ext uri="{FF2B5EF4-FFF2-40B4-BE49-F238E27FC236}">
                  <a16:creationId xmlns:a16="http://schemas.microsoft.com/office/drawing/2014/main" id="{64B9864D-8F2B-0F4E-A730-38748E0A991D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3050" y="174405"/>
              <a:ext cx="5819887" cy="442524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4CBDDC-C9A4-3D47-9350-F7AAA1251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50740" y="572438"/>
              <a:ext cx="421532" cy="325336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5A4CBE-8A28-7D4D-BDE5-BCC620C91D01}"/>
                </a:ext>
              </a:extLst>
            </p:cNvPr>
            <p:cNvSpPr txBox="1"/>
            <p:nvPr/>
          </p:nvSpPr>
          <p:spPr>
            <a:xfrm rot="16200000">
              <a:off x="6891313" y="3881880"/>
              <a:ext cx="605116" cy="319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2015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DBF36B-0B92-2E43-A6CC-F265F981A01D}"/>
                </a:ext>
              </a:extLst>
            </p:cNvPr>
            <p:cNvSpPr txBox="1"/>
            <p:nvPr/>
          </p:nvSpPr>
          <p:spPr>
            <a:xfrm rot="16200000">
              <a:off x="7075987" y="3883670"/>
              <a:ext cx="605116" cy="3195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2016</a:t>
              </a:r>
            </a:p>
          </p:txBody>
        </p:sp>
      </p:grpSp>
      <p:graphicFrame>
        <p:nvGraphicFramePr>
          <p:cNvPr id="8" name="Content Placeholder 9">
            <a:extLst>
              <a:ext uri="{FF2B5EF4-FFF2-40B4-BE49-F238E27FC236}">
                <a16:creationId xmlns:a16="http://schemas.microsoft.com/office/drawing/2014/main" id="{3B048BD7-EC8A-A44F-8664-7A32074B4E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4200935"/>
              </p:ext>
            </p:extLst>
          </p:nvPr>
        </p:nvGraphicFramePr>
        <p:xfrm>
          <a:off x="5342233" y="1594850"/>
          <a:ext cx="3522737" cy="38424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7555">
                  <a:extLst>
                    <a:ext uri="{9D8B030D-6E8A-4147-A177-3AD203B41FA5}">
                      <a16:colId xmlns:a16="http://schemas.microsoft.com/office/drawing/2014/main" val="3738626386"/>
                    </a:ext>
                  </a:extLst>
                </a:gridCol>
                <a:gridCol w="1013351">
                  <a:extLst>
                    <a:ext uri="{9D8B030D-6E8A-4147-A177-3AD203B41FA5}">
                      <a16:colId xmlns:a16="http://schemas.microsoft.com/office/drawing/2014/main" val="4144210814"/>
                    </a:ext>
                  </a:extLst>
                </a:gridCol>
                <a:gridCol w="818480">
                  <a:extLst>
                    <a:ext uri="{9D8B030D-6E8A-4147-A177-3AD203B41FA5}">
                      <a16:colId xmlns:a16="http://schemas.microsoft.com/office/drawing/2014/main" val="3525160980"/>
                    </a:ext>
                  </a:extLst>
                </a:gridCol>
                <a:gridCol w="1013351">
                  <a:extLst>
                    <a:ext uri="{9D8B030D-6E8A-4147-A177-3AD203B41FA5}">
                      <a16:colId xmlns:a16="http://schemas.microsoft.com/office/drawing/2014/main" val="359509073"/>
                    </a:ext>
                  </a:extLst>
                </a:gridCol>
              </a:tblGrid>
              <a:tr h="53503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Birth Year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Samples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Birth Year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Samples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2583355449"/>
                  </a:ext>
                </a:extLst>
              </a:tr>
              <a:tr h="271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1993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9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2005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1609536490"/>
                  </a:ext>
                </a:extLst>
              </a:tr>
              <a:tr h="2715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1994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2006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696246420"/>
                  </a:ext>
                </a:extLst>
              </a:tr>
              <a:tr h="30016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1995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75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2007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131052565"/>
                  </a:ext>
                </a:extLst>
              </a:tr>
              <a:tr h="29777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1996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113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2008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191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3532014366"/>
                  </a:ext>
                </a:extLst>
              </a:tr>
              <a:tr h="24761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1997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65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183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1223418007"/>
                  </a:ext>
                </a:extLst>
              </a:tr>
              <a:tr h="2906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1998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131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2010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35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279132175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1999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45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2011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192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1581221850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2000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6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>
                          <a:solidFill>
                            <a:schemeClr val="bg1"/>
                          </a:solidFill>
                          <a:effectLst/>
                        </a:rPr>
                        <a:t>2012</a:t>
                      </a:r>
                      <a:endParaRPr lang="en-US" sz="1500" b="1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192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1934802681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2001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2013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192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377932998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2002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192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2014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192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3292733673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2003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2015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 108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327473032"/>
                  </a:ext>
                </a:extLst>
              </a:tr>
              <a:tr h="2691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2004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192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bg1"/>
                          </a:solidFill>
                          <a:effectLst/>
                        </a:rPr>
                        <a:t>2016 </a:t>
                      </a:r>
                      <a:endParaRPr lang="en-US" sz="15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 84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988" marR="85988" marT="0" marB="0"/>
                </a:tc>
                <a:extLst>
                  <a:ext uri="{0D108BD9-81ED-4DB2-BD59-A6C34878D82A}">
                    <a16:rowId xmlns:a16="http://schemas.microsoft.com/office/drawing/2014/main" val="3894986665"/>
                  </a:ext>
                </a:extLst>
              </a:tr>
            </a:tbl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A11A1718-EC89-D941-9090-830714925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Increase Sample Size</a:t>
            </a:r>
          </a:p>
        </p:txBody>
      </p:sp>
    </p:spTree>
    <p:extLst>
      <p:ext uri="{BB962C8B-B14F-4D97-AF65-F5344CB8AC3E}">
        <p14:creationId xmlns:p14="http://schemas.microsoft.com/office/powerpoint/2010/main" val="2924728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2C856E-1792-FC4A-9E87-2571DE293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83729" y="1367690"/>
            <a:ext cx="5357729" cy="535772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993D16-1E49-B548-81D4-CB84D5BC8034}"/>
              </a:ext>
            </a:extLst>
          </p:cNvPr>
          <p:cNvSpPr/>
          <p:nvPr/>
        </p:nvSpPr>
        <p:spPr>
          <a:xfrm>
            <a:off x="6944812" y="706056"/>
            <a:ext cx="798652" cy="4977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10587B6-96DB-5842-BAA1-8A3838732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Genomic Variation is Decreasing</a:t>
            </a:r>
          </a:p>
        </p:txBody>
      </p:sp>
    </p:spTree>
    <p:extLst>
      <p:ext uri="{BB962C8B-B14F-4D97-AF65-F5344CB8AC3E}">
        <p14:creationId xmlns:p14="http://schemas.microsoft.com/office/powerpoint/2010/main" val="2994247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CFE7C-05FE-5A4F-917E-C877DD3F1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Long term Ne is decreasing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176EB72-9408-CB4D-AB28-77B5FA4EA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8815" y="1651348"/>
            <a:ext cx="8545869" cy="474770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2E321F-72AB-AD4C-A2E6-5D789D8EB517}"/>
              </a:ext>
            </a:extLst>
          </p:cNvPr>
          <p:cNvSpPr txBox="1"/>
          <p:nvPr/>
        </p:nvSpPr>
        <p:spPr>
          <a:xfrm>
            <a:off x="1209821" y="1603176"/>
            <a:ext cx="616165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Effective Population Size of Delta Smelt 1995-2016</a:t>
            </a:r>
          </a:p>
        </p:txBody>
      </p:sp>
    </p:spTree>
    <p:extLst>
      <p:ext uri="{BB962C8B-B14F-4D97-AF65-F5344CB8AC3E}">
        <p14:creationId xmlns:p14="http://schemas.microsoft.com/office/powerpoint/2010/main" val="582706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E631-34AE-FB44-B359-5F5A0F817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E3ED2-047E-0747-90E0-162C888D3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429" y="1690689"/>
            <a:ext cx="3507921" cy="452723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Investigate outlying years</a:t>
            </a:r>
          </a:p>
          <a:p>
            <a:r>
              <a:rPr lang="en-US" dirty="0"/>
              <a:t>Contemporary Ne</a:t>
            </a:r>
          </a:p>
          <a:p>
            <a:r>
              <a:rPr lang="en-US" dirty="0"/>
              <a:t>Sequence Delta Smelt genome to more accurately monitor genetic diversity</a:t>
            </a:r>
          </a:p>
          <a:p>
            <a:r>
              <a:rPr lang="en-US" dirty="0"/>
              <a:t>Incorporate into models to assist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E47BF7-BA2E-A84D-A6E3-A0A7CA265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29" y="2249713"/>
            <a:ext cx="4204233" cy="31477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561333-FD4F-0A42-91F8-87DC62A38DF4}"/>
              </a:ext>
            </a:extLst>
          </p:cNvPr>
          <p:cNvSpPr txBox="1"/>
          <p:nvPr/>
        </p:nvSpPr>
        <p:spPr>
          <a:xfrm>
            <a:off x="498929" y="5397498"/>
            <a:ext cx="22706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Photo: CA Dept. Water Resources</a:t>
            </a:r>
          </a:p>
        </p:txBody>
      </p:sp>
    </p:spTree>
    <p:extLst>
      <p:ext uri="{BB962C8B-B14F-4D97-AF65-F5344CB8AC3E}">
        <p14:creationId xmlns:p14="http://schemas.microsoft.com/office/powerpoint/2010/main" val="213540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95BB-C36C-2947-B123-9CF42B67F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43" y="4119438"/>
            <a:ext cx="5875644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66C18-F87B-874F-A046-F5984B372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330" y="4186989"/>
            <a:ext cx="2230655" cy="13855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1700" dirty="0"/>
              <a:t>Dept. Water Res.</a:t>
            </a:r>
          </a:p>
          <a:p>
            <a:pPr marL="0" indent="0" algn="ctr">
              <a:buNone/>
            </a:pPr>
            <a:r>
              <a:rPr lang="en-US" sz="1700" dirty="0"/>
              <a:t>Genomic Variation Lab</a:t>
            </a:r>
          </a:p>
          <a:p>
            <a:pPr marL="0" indent="0" algn="ctr">
              <a:buNone/>
            </a:pPr>
            <a:r>
              <a:rPr lang="en-US" sz="1700" dirty="0"/>
              <a:t>Miller Lab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518EC7-50E9-FF49-87FF-8A4967913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911" b="15423"/>
          <a:stretch/>
        </p:blipFill>
        <p:spPr>
          <a:xfrm>
            <a:off x="732491" y="397503"/>
            <a:ext cx="7863619" cy="393180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E3A2DCF-6B27-7547-8484-EDAD09BBA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52" y="3119921"/>
            <a:ext cx="1685986" cy="3423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8B6119-6246-124C-AA9D-21CE977243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070" y="5572494"/>
            <a:ext cx="1041977" cy="1096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818A80-81FE-1D40-B0C8-3763CA50C1FD}"/>
              </a:ext>
            </a:extLst>
          </p:cNvPr>
          <p:cNvSpPr txBox="1"/>
          <p:nvPr/>
        </p:nvSpPr>
        <p:spPr>
          <a:xfrm>
            <a:off x="107943" y="203724"/>
            <a:ext cx="2502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Contact: Shannon Joslin</a:t>
            </a:r>
          </a:p>
          <a:p>
            <a:pPr algn="r"/>
            <a:r>
              <a:rPr lang="en-US" dirty="0"/>
              <a:t>sejoslin@ucdavis.edu</a:t>
            </a:r>
          </a:p>
          <a:p>
            <a:pPr algn="r"/>
            <a:r>
              <a:rPr lang="en-US" dirty="0"/>
              <a:t>@</a:t>
            </a:r>
            <a:r>
              <a:rPr lang="en-US" dirty="0" err="1"/>
              <a:t>IntrprtngGnmcs</a:t>
            </a:r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A8E2578-67E1-4E4F-BF7C-FF445FCAA2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1260" y="5542998"/>
            <a:ext cx="1150515" cy="11505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796A9F-3520-C644-B9B7-DC8D0EB4B03D}"/>
              </a:ext>
            </a:extLst>
          </p:cNvPr>
          <p:cNvSpPr txBox="1"/>
          <p:nvPr/>
        </p:nvSpPr>
        <p:spPr>
          <a:xfrm>
            <a:off x="2425236" y="5121141"/>
            <a:ext cx="1702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Mandi Finger</a:t>
            </a:r>
          </a:p>
          <a:p>
            <a:r>
              <a:rPr lang="en-US" dirty="0"/>
              <a:t>Alisha </a:t>
            </a:r>
            <a:r>
              <a:rPr lang="en-US" dirty="0" err="1"/>
              <a:t>Goodbla</a:t>
            </a:r>
            <a:endParaRPr lang="en-US" dirty="0"/>
          </a:p>
          <a:p>
            <a:r>
              <a:rPr lang="en-US" dirty="0"/>
              <a:t>Alyssa Benjamin</a:t>
            </a:r>
          </a:p>
          <a:p>
            <a:r>
              <a:rPr lang="en-US" dirty="0"/>
              <a:t>Ismail </a:t>
            </a:r>
            <a:r>
              <a:rPr lang="en-US" dirty="0" err="1"/>
              <a:t>Saglam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6E7E16-D6CD-C54E-AB86-3142B24538DB}"/>
              </a:ext>
            </a:extLst>
          </p:cNvPr>
          <p:cNvSpPr txBox="1"/>
          <p:nvPr/>
        </p:nvSpPr>
        <p:spPr>
          <a:xfrm>
            <a:off x="4452013" y="5121141"/>
            <a:ext cx="1890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Mike Miller</a:t>
            </a:r>
          </a:p>
          <a:p>
            <a:r>
              <a:rPr lang="en-US" dirty="0"/>
              <a:t>Andrea Schreier</a:t>
            </a:r>
          </a:p>
          <a:p>
            <a:r>
              <a:rPr lang="en-US" dirty="0"/>
              <a:t>Melinda </a:t>
            </a:r>
            <a:r>
              <a:rPr lang="en-US" dirty="0" err="1"/>
              <a:t>Baerwald</a:t>
            </a:r>
            <a:endParaRPr lang="en-US" dirty="0"/>
          </a:p>
          <a:p>
            <a:r>
              <a:rPr lang="en-US" dirty="0"/>
              <a:t>Ted Sommers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8D0DDE5-CF04-904B-BA04-AE37CD7BAA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993" y="788926"/>
            <a:ext cx="348330" cy="34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70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D36EA1-9B9B-A24E-B478-81664F17F7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/>
          </a:blip>
          <a:srcRect t="20250" r="3" b="10250"/>
          <a:stretch/>
        </p:blipFill>
        <p:spPr>
          <a:xfrm>
            <a:off x="4562839" y="-168318"/>
            <a:ext cx="4695998" cy="393231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1DD8D8-E5B7-5345-AAA3-33B542B7D7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6" r="15096" b="3"/>
          <a:stretch/>
        </p:blipFill>
        <p:spPr>
          <a:xfrm>
            <a:off x="4567428" y="2487168"/>
            <a:ext cx="4697730" cy="4215384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7933A6-FE8D-964F-9754-D3D002EC8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747" y="486174"/>
            <a:ext cx="4348081" cy="13116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A brief history…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7F73-207D-1F4F-9958-62036327E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356" y="2214245"/>
            <a:ext cx="4094862" cy="378883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Adults 5-7cm</a:t>
            </a:r>
          </a:p>
          <a:p>
            <a:r>
              <a:rPr lang="en-US" sz="1800" dirty="0">
                <a:solidFill>
                  <a:srgbClr val="000000"/>
                </a:solidFill>
              </a:rPr>
              <a:t>Annual species</a:t>
            </a:r>
          </a:p>
          <a:p>
            <a:r>
              <a:rPr lang="en-US" sz="1800" dirty="0">
                <a:solidFill>
                  <a:srgbClr val="000000"/>
                </a:solidFill>
              </a:rPr>
              <a:t>Smell like cucumbers</a:t>
            </a:r>
          </a:p>
          <a:p>
            <a:r>
              <a:rPr lang="en-US" sz="1800" dirty="0">
                <a:solidFill>
                  <a:srgbClr val="000000"/>
                </a:solidFill>
              </a:rPr>
              <a:t>Endemic to the San Francisco Estuary</a:t>
            </a:r>
          </a:p>
          <a:p>
            <a:r>
              <a:rPr lang="en-US" sz="1800" dirty="0">
                <a:solidFill>
                  <a:srgbClr val="000000"/>
                </a:solidFill>
              </a:rPr>
              <a:t>Population has been declining since 1970s</a:t>
            </a:r>
          </a:p>
          <a:p>
            <a:r>
              <a:rPr lang="en-US" sz="1800" dirty="0">
                <a:solidFill>
                  <a:srgbClr val="000000"/>
                </a:solidFill>
              </a:rPr>
              <a:t>Federally listed in 1993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Captive population in Discovery Bay</a:t>
            </a:r>
          </a:p>
          <a:p>
            <a:r>
              <a:rPr lang="en-US" sz="1800" dirty="0">
                <a:solidFill>
                  <a:srgbClr val="000000"/>
                </a:solidFill>
              </a:rPr>
              <a:t>Effective population size estimated since 2003</a:t>
            </a:r>
          </a:p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71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5C116-BC38-7142-8175-05FD5107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effective population size?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E0360-C844-8C4C-8CCB-B2D78BE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size of an ideal population which </a:t>
            </a:r>
            <a:r>
              <a:rPr lang="en-US" b="1" dirty="0"/>
              <a:t>genetic</a:t>
            </a:r>
            <a:r>
              <a:rPr lang="en-US" dirty="0"/>
              <a:t> </a:t>
            </a:r>
            <a:r>
              <a:rPr lang="en-US" b="1" dirty="0"/>
              <a:t>drift</a:t>
            </a:r>
            <a:r>
              <a:rPr lang="en-US" dirty="0"/>
              <a:t> occurs at the same rate as that in an actual population.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is drift? </a:t>
            </a:r>
          </a:p>
          <a:p>
            <a:r>
              <a:rPr lang="en-US" dirty="0"/>
              <a:t>Random variation in the relative frequency of alleles in a population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Why estimate  the effective population size?</a:t>
            </a:r>
          </a:p>
          <a:p>
            <a:r>
              <a:rPr lang="en-US" dirty="0"/>
              <a:t>Can be used to monitor the genetic diversity of wild population of Delta Smelt</a:t>
            </a:r>
          </a:p>
        </p:txBody>
      </p:sp>
    </p:spTree>
    <p:extLst>
      <p:ext uri="{BB962C8B-B14F-4D97-AF65-F5344CB8AC3E}">
        <p14:creationId xmlns:p14="http://schemas.microsoft.com/office/powerpoint/2010/main" val="330991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13F1C11-2106-0643-A78A-8622E74CC8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" t="-1" r="3" b="39347"/>
          <a:stretch/>
        </p:blipFill>
        <p:spPr>
          <a:xfrm>
            <a:off x="3765176" y="1780393"/>
            <a:ext cx="4985137" cy="3893122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D16DA3-E9E3-DD46-A9B9-FAE115B33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7" y="294737"/>
            <a:ext cx="8263616" cy="167660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 is Genetic Diversity?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F0559-2BE4-7849-97E7-29EEB7F47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7" y="2162288"/>
            <a:ext cx="3845272" cy="40615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amount of genetic variation within and among individuals of the same species.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Depends on: </a:t>
            </a:r>
          </a:p>
          <a:p>
            <a:r>
              <a:rPr lang="en-US" sz="2400" dirty="0"/>
              <a:t>number of alleles</a:t>
            </a:r>
          </a:p>
          <a:p>
            <a:r>
              <a:rPr lang="en-US" sz="2400" dirty="0"/>
              <a:t>frequency of alleles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1CA5B-6D6F-304B-A6CE-F6892DAD8611}"/>
              </a:ext>
            </a:extLst>
          </p:cNvPr>
          <p:cNvSpPr txBox="1"/>
          <p:nvPr/>
        </p:nvSpPr>
        <p:spPr>
          <a:xfrm>
            <a:off x="6045798" y="6223819"/>
            <a:ext cx="2915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Novembre</a:t>
            </a:r>
            <a:r>
              <a:rPr lang="en-US" dirty="0"/>
              <a:t> et al. </a:t>
            </a:r>
            <a:r>
              <a:rPr lang="en-US" i="1" dirty="0"/>
              <a:t>Nature</a:t>
            </a:r>
            <a:r>
              <a:rPr lang="en-US" dirty="0"/>
              <a:t> 2008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48441E-9F35-BB4A-A0CE-5E5CB617D32B}"/>
              </a:ext>
            </a:extLst>
          </p:cNvPr>
          <p:cNvSpPr txBox="1"/>
          <p:nvPr/>
        </p:nvSpPr>
        <p:spPr>
          <a:xfrm rot="20691210">
            <a:off x="4752200" y="2065028"/>
            <a:ext cx="63350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14F5ED-5DFC-3F4E-B3A9-EF1271C24929}"/>
              </a:ext>
            </a:extLst>
          </p:cNvPr>
          <p:cNvSpPr txBox="1"/>
          <p:nvPr/>
        </p:nvSpPr>
        <p:spPr>
          <a:xfrm rot="20691210">
            <a:off x="7002855" y="3281273"/>
            <a:ext cx="63350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PC2</a:t>
            </a:r>
          </a:p>
        </p:txBody>
      </p:sp>
    </p:spTree>
    <p:extLst>
      <p:ext uri="{BB962C8B-B14F-4D97-AF65-F5344CB8AC3E}">
        <p14:creationId xmlns:p14="http://schemas.microsoft.com/office/powerpoint/2010/main" val="177040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7" grpId="0"/>
      <p:bldP spid="4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08C0-3022-F941-BF41-7E2B097DF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4717073" cy="1325563"/>
          </a:xfrm>
        </p:spPr>
        <p:txBody>
          <a:bodyPr/>
          <a:lstStyle/>
          <a:p>
            <a:r>
              <a:rPr lang="en-US" dirty="0"/>
              <a:t>Importance of Genetic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A9B91-0B65-6A44-8B02-92E18D480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76547"/>
            <a:ext cx="4041798" cy="253408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is the raw component of natural selection</a:t>
            </a:r>
          </a:p>
          <a:p>
            <a:r>
              <a:rPr lang="en-US" dirty="0"/>
              <a:t>Larger pool of variation may allow adaptation to increasingly variable climates</a:t>
            </a:r>
          </a:p>
          <a:p>
            <a:r>
              <a:rPr lang="en-US" dirty="0"/>
              <a:t>Can be incorporated into models of adaptive potential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787C20-4B55-B047-B9FD-36CBA02AE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447" y="550985"/>
            <a:ext cx="4473553" cy="5604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CA115F-0470-1C4D-8CDD-D0C06627F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264" y="4545571"/>
            <a:ext cx="2902323" cy="19348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9BD2DE-65EC-A944-B708-CA152414C442}"/>
              </a:ext>
            </a:extLst>
          </p:cNvPr>
          <p:cNvSpPr txBox="1"/>
          <p:nvPr/>
        </p:nvSpPr>
        <p:spPr>
          <a:xfrm>
            <a:off x="6533763" y="6295787"/>
            <a:ext cx="230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Bay et al. </a:t>
            </a:r>
            <a:r>
              <a:rPr lang="en-US" i="1" dirty="0"/>
              <a:t>Science</a:t>
            </a:r>
            <a:r>
              <a:rPr lang="en-US" dirty="0"/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1913800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B7706-6EC5-6C4C-BD1C-4A613082D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affects genetic diversity?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4D93B-0402-4D4B-8708-FB8B13A8C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4523921" cy="4536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dirty="0"/>
              <a:t>Boons</a:t>
            </a:r>
          </a:p>
          <a:p>
            <a:r>
              <a:rPr lang="en-US" sz="2500" dirty="0"/>
              <a:t>Mutation</a:t>
            </a:r>
          </a:p>
          <a:p>
            <a:r>
              <a:rPr lang="en-US" sz="2500" dirty="0"/>
              <a:t>Gene flow</a:t>
            </a:r>
          </a:p>
          <a:p>
            <a:pPr marL="0" indent="0">
              <a:buNone/>
            </a:pPr>
            <a:r>
              <a:rPr lang="en-US" sz="2500" dirty="0"/>
              <a:t>Busts</a:t>
            </a:r>
          </a:p>
          <a:p>
            <a:r>
              <a:rPr lang="en-US" sz="2500" dirty="0"/>
              <a:t>Nonrandom mating</a:t>
            </a:r>
          </a:p>
          <a:p>
            <a:r>
              <a:rPr lang="en-US" sz="2500" dirty="0"/>
              <a:t>Skewed sex ratios</a:t>
            </a:r>
          </a:p>
          <a:p>
            <a:r>
              <a:rPr lang="en-US" sz="2500" dirty="0"/>
              <a:t>Inbreeding</a:t>
            </a:r>
          </a:p>
          <a:p>
            <a:r>
              <a:rPr lang="en-US" sz="2500" dirty="0"/>
              <a:t>Small populations</a:t>
            </a:r>
          </a:p>
          <a:p>
            <a:pPr marL="457200" lvl="1" indent="0">
              <a:buNone/>
            </a:pPr>
            <a:r>
              <a:rPr lang="en-US" dirty="0"/>
              <a:t>Stochastic processes act to decrease alleles in populations.</a:t>
            </a:r>
          </a:p>
          <a:p>
            <a:endParaRPr lang="en-US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67986-F70A-AC48-9E22-90BF9C4CCDB7}"/>
              </a:ext>
            </a:extLst>
          </p:cNvPr>
          <p:cNvSpPr txBox="1"/>
          <p:nvPr/>
        </p:nvSpPr>
        <p:spPr>
          <a:xfrm>
            <a:off x="6286039" y="6347020"/>
            <a:ext cx="2612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Schou</a:t>
            </a:r>
            <a:r>
              <a:rPr lang="en-US" dirty="0"/>
              <a:t> &amp; </a:t>
            </a:r>
            <a:r>
              <a:rPr lang="en-US" dirty="0" err="1"/>
              <a:t>Bechsgaard</a:t>
            </a:r>
            <a:r>
              <a:rPr lang="en-US" dirty="0"/>
              <a:t> 2017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929F0A-D59A-734E-832C-43166484487C}"/>
              </a:ext>
            </a:extLst>
          </p:cNvPr>
          <p:cNvGrpSpPr/>
          <p:nvPr/>
        </p:nvGrpSpPr>
        <p:grpSpPr>
          <a:xfrm>
            <a:off x="5292762" y="1690689"/>
            <a:ext cx="3473806" cy="4429035"/>
            <a:chOff x="5292762" y="1690689"/>
            <a:chExt cx="3473806" cy="442903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5A7308C-A616-954A-9FDE-2EA2B99A39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901"/>
            <a:stretch/>
          </p:blipFill>
          <p:spPr>
            <a:xfrm>
              <a:off x="5292762" y="1745993"/>
              <a:ext cx="3473806" cy="424630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A40FC18-C856-D140-A13E-5DF7D3D0407B}"/>
                </a:ext>
              </a:extLst>
            </p:cNvPr>
            <p:cNvSpPr txBox="1"/>
            <p:nvPr/>
          </p:nvSpPr>
          <p:spPr>
            <a:xfrm rot="16200000">
              <a:off x="4642338" y="4346916"/>
              <a:ext cx="191590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Genetic variation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25DB000-87C0-5F4F-A882-599A2084E9A4}"/>
                </a:ext>
              </a:extLst>
            </p:cNvPr>
            <p:cNvSpPr txBox="1"/>
            <p:nvPr/>
          </p:nvSpPr>
          <p:spPr>
            <a:xfrm>
              <a:off x="6308955" y="5750392"/>
              <a:ext cx="144142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Generations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8E7E42-AC0D-B942-8A6F-C00DFAE5CCC8}"/>
                </a:ext>
              </a:extLst>
            </p:cNvPr>
            <p:cNvSpPr/>
            <p:nvPr/>
          </p:nvSpPr>
          <p:spPr>
            <a:xfrm>
              <a:off x="5384849" y="1690689"/>
              <a:ext cx="3238646" cy="6340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52762BA-4C1C-924C-BBDF-6BD293BC47E7}"/>
                </a:ext>
              </a:extLst>
            </p:cNvPr>
            <p:cNvSpPr txBox="1"/>
            <p:nvPr/>
          </p:nvSpPr>
          <p:spPr>
            <a:xfrm>
              <a:off x="5384849" y="1903917"/>
              <a:ext cx="800219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N=500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3E9BAC-9CC8-244C-8DC0-2F42B096ECA5}"/>
                </a:ext>
              </a:extLst>
            </p:cNvPr>
            <p:cNvSpPr txBox="1"/>
            <p:nvPr/>
          </p:nvSpPr>
          <p:spPr>
            <a:xfrm>
              <a:off x="6688065" y="1903917"/>
              <a:ext cx="6832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N=50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F7FFAA-5995-7E43-B6DC-0305CE3284AD}"/>
                </a:ext>
              </a:extLst>
            </p:cNvPr>
            <p:cNvSpPr txBox="1"/>
            <p:nvPr/>
          </p:nvSpPr>
          <p:spPr>
            <a:xfrm>
              <a:off x="7813305" y="1903917"/>
              <a:ext cx="683200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N=10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CDD5A25-B339-174B-84AD-56E3AFD5EE0A}"/>
                </a:ext>
              </a:extLst>
            </p:cNvPr>
            <p:cNvSpPr/>
            <p:nvPr/>
          </p:nvSpPr>
          <p:spPr>
            <a:xfrm>
              <a:off x="6024396" y="5208716"/>
              <a:ext cx="1209822" cy="2994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874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4C2F-706F-6843-996E-D5B1E46E5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Measuring Genetic Diversity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00543E-A9CD-D949-9CDC-7DB4743E9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581" y="1896455"/>
            <a:ext cx="3367143" cy="879018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u="sng" dirty="0"/>
              <a:t>Watterson’s Theta</a:t>
            </a:r>
          </a:p>
          <a:p>
            <a:pPr marL="0" indent="0" algn="ctr">
              <a:buNone/>
            </a:pPr>
            <a:r>
              <a:rPr lang="en-US" sz="2400" dirty="0"/>
              <a:t>Number of segregating sites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83F626-097D-6649-A816-28D58AFC7BED}"/>
              </a:ext>
            </a:extLst>
          </p:cNvPr>
          <p:cNvCxnSpPr/>
          <p:nvPr/>
        </p:nvCxnSpPr>
        <p:spPr>
          <a:xfrm>
            <a:off x="4582758" y="2068612"/>
            <a:ext cx="0" cy="4044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D586C2-AA29-FF4A-BCA3-0ED97459A313}"/>
              </a:ext>
            </a:extLst>
          </p:cNvPr>
          <p:cNvSpPr txBox="1">
            <a:spLocks/>
          </p:cNvSpPr>
          <p:nvPr/>
        </p:nvSpPr>
        <p:spPr>
          <a:xfrm>
            <a:off x="4781053" y="1896455"/>
            <a:ext cx="4085210" cy="879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200" u="sng" dirty="0"/>
              <a:t>Theta Pi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200" dirty="0"/>
              <a:t>Pairwise nucleotide diversity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CC1685-8C04-6246-97A1-5B761DE2FBE8}"/>
              </a:ext>
            </a:extLst>
          </p:cNvPr>
          <p:cNvGrpSpPr/>
          <p:nvPr/>
        </p:nvGrpSpPr>
        <p:grpSpPr>
          <a:xfrm>
            <a:off x="817581" y="4371676"/>
            <a:ext cx="2939388" cy="1868998"/>
            <a:chOff x="606371" y="4415309"/>
            <a:chExt cx="2939388" cy="186899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103EAD-50CC-594F-999F-A2C573AB23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949" t="32575" r="26322" b="16669"/>
            <a:stretch/>
          </p:blipFill>
          <p:spPr>
            <a:xfrm>
              <a:off x="1029139" y="4415309"/>
              <a:ext cx="2516620" cy="159199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DD6B821-58AF-2E41-A539-3DAE6BEAB75C}"/>
                </a:ext>
              </a:extLst>
            </p:cNvPr>
            <p:cNvSpPr txBox="1"/>
            <p:nvPr/>
          </p:nvSpPr>
          <p:spPr>
            <a:xfrm>
              <a:off x="1701475" y="6007308"/>
              <a:ext cx="10198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Sample size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123284-69F9-FE4E-AB97-8143A486F4C4}"/>
                </a:ext>
              </a:extLst>
            </p:cNvPr>
            <p:cNvSpPr txBox="1"/>
            <p:nvPr/>
          </p:nvSpPr>
          <p:spPr>
            <a:xfrm rot="16200000">
              <a:off x="60228" y="5210041"/>
              <a:ext cx="1369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Segregating sites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6F0DBA5-2222-9C45-AB49-CDF4C9003487}"/>
              </a:ext>
            </a:extLst>
          </p:cNvPr>
          <p:cNvGrpSpPr/>
          <p:nvPr/>
        </p:nvGrpSpPr>
        <p:grpSpPr>
          <a:xfrm>
            <a:off x="5245621" y="3651102"/>
            <a:ext cx="3373195" cy="969162"/>
            <a:chOff x="5245621" y="3651102"/>
            <a:chExt cx="3373195" cy="96916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0434B2-F849-6145-9FA1-C744CFB482A8}"/>
                </a:ext>
              </a:extLst>
            </p:cNvPr>
            <p:cNvSpPr/>
            <p:nvPr/>
          </p:nvSpPr>
          <p:spPr>
            <a:xfrm>
              <a:off x="5245621" y="3787331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1E98EBB-AA5C-8341-88DF-D3617C5C3D8A}"/>
                </a:ext>
              </a:extLst>
            </p:cNvPr>
            <p:cNvSpPr/>
            <p:nvPr/>
          </p:nvSpPr>
          <p:spPr>
            <a:xfrm>
              <a:off x="5245621" y="4466886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ightning Bolt 13">
              <a:extLst>
                <a:ext uri="{FF2B5EF4-FFF2-40B4-BE49-F238E27FC236}">
                  <a16:creationId xmlns:a16="http://schemas.microsoft.com/office/drawing/2014/main" id="{6B75F0E3-56F5-9A45-A66A-A59C91CB7B70}"/>
                </a:ext>
              </a:extLst>
            </p:cNvPr>
            <p:cNvSpPr/>
            <p:nvPr/>
          </p:nvSpPr>
          <p:spPr>
            <a:xfrm>
              <a:off x="5443833" y="3651102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ghtning Bolt 14">
              <a:extLst>
                <a:ext uri="{FF2B5EF4-FFF2-40B4-BE49-F238E27FC236}">
                  <a16:creationId xmlns:a16="http://schemas.microsoft.com/office/drawing/2014/main" id="{733236A5-6220-0447-B5E7-FD43E5273292}"/>
                </a:ext>
              </a:extLst>
            </p:cNvPr>
            <p:cNvSpPr/>
            <p:nvPr/>
          </p:nvSpPr>
          <p:spPr>
            <a:xfrm>
              <a:off x="6425408" y="4404945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ightning Bolt 15">
              <a:extLst>
                <a:ext uri="{FF2B5EF4-FFF2-40B4-BE49-F238E27FC236}">
                  <a16:creationId xmlns:a16="http://schemas.microsoft.com/office/drawing/2014/main" id="{A2271399-BF0B-B44A-8BB2-B417C9C1BE25}"/>
                </a:ext>
              </a:extLst>
            </p:cNvPr>
            <p:cNvSpPr/>
            <p:nvPr/>
          </p:nvSpPr>
          <p:spPr>
            <a:xfrm>
              <a:off x="7132146" y="4392063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Lightning Bolt 16">
              <a:extLst>
                <a:ext uri="{FF2B5EF4-FFF2-40B4-BE49-F238E27FC236}">
                  <a16:creationId xmlns:a16="http://schemas.microsoft.com/office/drawing/2014/main" id="{8CFFE4C3-9E39-5B42-AF0D-FBF83B04AA77}"/>
                </a:ext>
              </a:extLst>
            </p:cNvPr>
            <p:cNvSpPr/>
            <p:nvPr/>
          </p:nvSpPr>
          <p:spPr>
            <a:xfrm>
              <a:off x="6778777" y="4380053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Lightning Bolt 17">
              <a:extLst>
                <a:ext uri="{FF2B5EF4-FFF2-40B4-BE49-F238E27FC236}">
                  <a16:creationId xmlns:a16="http://schemas.microsoft.com/office/drawing/2014/main" id="{6E4003FA-5241-EE49-B67F-9563E7D723D2}"/>
                </a:ext>
              </a:extLst>
            </p:cNvPr>
            <p:cNvSpPr/>
            <p:nvPr/>
          </p:nvSpPr>
          <p:spPr>
            <a:xfrm>
              <a:off x="6725302" y="3674712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7599FA1-9CDF-5C42-930A-6938C7B31570}"/>
                </a:ext>
              </a:extLst>
            </p:cNvPr>
            <p:cNvSpPr txBox="1"/>
            <p:nvPr/>
          </p:nvSpPr>
          <p:spPr>
            <a:xfrm>
              <a:off x="6661207" y="3906384"/>
              <a:ext cx="3776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B6157D9-2DA8-7440-A021-B9372DB3314A}"/>
              </a:ext>
            </a:extLst>
          </p:cNvPr>
          <p:cNvGrpSpPr/>
          <p:nvPr/>
        </p:nvGrpSpPr>
        <p:grpSpPr>
          <a:xfrm>
            <a:off x="817581" y="3337552"/>
            <a:ext cx="3373195" cy="240211"/>
            <a:chOff x="5245621" y="3112497"/>
            <a:chExt cx="3373195" cy="24021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0CBF8D-6313-1C43-A27C-177A6CB1048F}"/>
                </a:ext>
              </a:extLst>
            </p:cNvPr>
            <p:cNvSpPr/>
            <p:nvPr/>
          </p:nvSpPr>
          <p:spPr>
            <a:xfrm>
              <a:off x="5245621" y="3199330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Lightning Bolt 20">
              <a:extLst>
                <a:ext uri="{FF2B5EF4-FFF2-40B4-BE49-F238E27FC236}">
                  <a16:creationId xmlns:a16="http://schemas.microsoft.com/office/drawing/2014/main" id="{5A9D797A-90B7-1A47-B373-35C3CCC01925}"/>
                </a:ext>
              </a:extLst>
            </p:cNvPr>
            <p:cNvSpPr/>
            <p:nvPr/>
          </p:nvSpPr>
          <p:spPr>
            <a:xfrm>
              <a:off x="6425408" y="3137389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Lightning Bolt 21">
              <a:extLst>
                <a:ext uri="{FF2B5EF4-FFF2-40B4-BE49-F238E27FC236}">
                  <a16:creationId xmlns:a16="http://schemas.microsoft.com/office/drawing/2014/main" id="{21E2A0F9-72C3-7C40-B026-01C003A12313}"/>
                </a:ext>
              </a:extLst>
            </p:cNvPr>
            <p:cNvSpPr/>
            <p:nvPr/>
          </p:nvSpPr>
          <p:spPr>
            <a:xfrm>
              <a:off x="7132146" y="3124507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Lightning Bolt 22">
              <a:extLst>
                <a:ext uri="{FF2B5EF4-FFF2-40B4-BE49-F238E27FC236}">
                  <a16:creationId xmlns:a16="http://schemas.microsoft.com/office/drawing/2014/main" id="{C8C9C4CB-1897-E343-90E9-9AF53DE9C59E}"/>
                </a:ext>
              </a:extLst>
            </p:cNvPr>
            <p:cNvSpPr/>
            <p:nvPr/>
          </p:nvSpPr>
          <p:spPr>
            <a:xfrm>
              <a:off x="6778777" y="3112497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Lightning Bolt 23">
              <a:extLst>
                <a:ext uri="{FF2B5EF4-FFF2-40B4-BE49-F238E27FC236}">
                  <a16:creationId xmlns:a16="http://schemas.microsoft.com/office/drawing/2014/main" id="{6D6C7A26-C815-D34E-8302-EA0E4D8599E7}"/>
                </a:ext>
              </a:extLst>
            </p:cNvPr>
            <p:cNvSpPr/>
            <p:nvPr/>
          </p:nvSpPr>
          <p:spPr>
            <a:xfrm>
              <a:off x="5441865" y="3114318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CB99233-8E79-3249-AF56-2F447F4E292B}"/>
                  </a:ext>
                </a:extLst>
              </p:cNvPr>
              <p:cNvSpPr txBox="1"/>
              <p:nvPr/>
            </p:nvSpPr>
            <p:spPr>
              <a:xfrm>
                <a:off x="3720725" y="1448977"/>
                <a:ext cx="152432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=4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CB99233-8E79-3249-AF56-2F447F4E2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0725" y="1448977"/>
                <a:ext cx="1524328" cy="461665"/>
              </a:xfrm>
              <a:prstGeom prst="rect">
                <a:avLst/>
              </a:prstGeom>
              <a:blipFill>
                <a:blip r:embed="rId4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1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5004-AF87-BA4D-87F4-B1CF71F2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Effective Population Size (Ne)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F15400-36BE-8445-BD78-5A06601B5AEC}"/>
              </a:ext>
            </a:extLst>
          </p:cNvPr>
          <p:cNvSpPr txBox="1"/>
          <p:nvPr/>
        </p:nvSpPr>
        <p:spPr>
          <a:xfrm>
            <a:off x="2329151" y="5929539"/>
            <a:ext cx="490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Mutation and gene flow increase genetic diversity.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6EF863-7177-C64A-A409-226A3473203B}"/>
              </a:ext>
            </a:extLst>
          </p:cNvPr>
          <p:cNvSpPr txBox="1"/>
          <p:nvPr/>
        </p:nvSpPr>
        <p:spPr>
          <a:xfrm>
            <a:off x="7821650" y="6456310"/>
            <a:ext cx="13223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Figure: Coop 2017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8CADDF-925C-8740-9F7E-375800E53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03" y="2642493"/>
            <a:ext cx="7442422" cy="28013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CD906F-360A-3445-9BCA-FF8DF24EBFA3}"/>
              </a:ext>
            </a:extLst>
          </p:cNvPr>
          <p:cNvSpPr txBox="1"/>
          <p:nvPr/>
        </p:nvSpPr>
        <p:spPr>
          <a:xfrm>
            <a:off x="350388" y="5001905"/>
            <a:ext cx="601006" cy="343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947FBD-4021-ED41-81E0-507D4720501A}"/>
              </a:ext>
            </a:extLst>
          </p:cNvPr>
          <p:cNvSpPr txBox="1"/>
          <p:nvPr/>
        </p:nvSpPr>
        <p:spPr>
          <a:xfrm>
            <a:off x="6818439" y="5001905"/>
            <a:ext cx="911049" cy="3434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</a:p>
        </p:txBody>
      </p:sp>
      <p:sp>
        <p:nvSpPr>
          <p:cNvPr id="18" name="Donut 17">
            <a:extLst>
              <a:ext uri="{FF2B5EF4-FFF2-40B4-BE49-F238E27FC236}">
                <a16:creationId xmlns:a16="http://schemas.microsoft.com/office/drawing/2014/main" id="{0AACC9A7-AF12-CF48-9238-384A9DB959BA}"/>
              </a:ext>
            </a:extLst>
          </p:cNvPr>
          <p:cNvSpPr/>
          <p:nvPr/>
        </p:nvSpPr>
        <p:spPr>
          <a:xfrm>
            <a:off x="293570" y="1934308"/>
            <a:ext cx="601006" cy="604571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EED911-2311-8E4C-AB4F-23812C0DC33F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594075" y="2128942"/>
            <a:ext cx="237355" cy="6585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BEAE23B-35C5-AC4D-A4B2-1DBEBE3E0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37258" y="2128942"/>
            <a:ext cx="113632" cy="215304"/>
          </a:xfrm>
          <a:prstGeom prst="rect">
            <a:avLst/>
          </a:prstGeom>
        </p:spPr>
      </p:pic>
      <p:sp>
        <p:nvSpPr>
          <p:cNvPr id="26" name="Donut 25">
            <a:extLst>
              <a:ext uri="{FF2B5EF4-FFF2-40B4-BE49-F238E27FC236}">
                <a16:creationId xmlns:a16="http://schemas.microsoft.com/office/drawing/2014/main" id="{D915365D-8FB4-004C-AD94-B1BE3C4DC950}"/>
              </a:ext>
            </a:extLst>
          </p:cNvPr>
          <p:cNvSpPr/>
          <p:nvPr/>
        </p:nvSpPr>
        <p:spPr>
          <a:xfrm>
            <a:off x="2489735" y="1934308"/>
            <a:ext cx="601006" cy="604571"/>
          </a:xfrm>
          <a:prstGeom prst="donut">
            <a:avLst>
              <a:gd name="adj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E6A1A4C-12BA-D34A-B567-10EC6A9139D9}"/>
              </a:ext>
            </a:extLst>
          </p:cNvPr>
          <p:cNvCxnSpPr>
            <a:cxnSpLocks/>
          </p:cNvCxnSpPr>
          <p:nvPr/>
        </p:nvCxnSpPr>
        <p:spPr>
          <a:xfrm>
            <a:off x="2790240" y="2128942"/>
            <a:ext cx="237355" cy="6585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2DE32D29-A0BA-E646-B606-E799E18DC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1219" y="2126903"/>
            <a:ext cx="96422" cy="197436"/>
          </a:xfrm>
          <a:prstGeom prst="rect">
            <a:avLst/>
          </a:prstGeom>
        </p:spPr>
      </p:pic>
      <p:sp>
        <p:nvSpPr>
          <p:cNvPr id="31" name="Frame 30">
            <a:extLst>
              <a:ext uri="{FF2B5EF4-FFF2-40B4-BE49-F238E27FC236}">
                <a16:creationId xmlns:a16="http://schemas.microsoft.com/office/drawing/2014/main" id="{277FD780-4FE7-D84D-80DA-8E219E1FD81B}"/>
              </a:ext>
            </a:extLst>
          </p:cNvPr>
          <p:cNvSpPr/>
          <p:nvPr/>
        </p:nvSpPr>
        <p:spPr>
          <a:xfrm>
            <a:off x="3333518" y="3683465"/>
            <a:ext cx="392436" cy="370634"/>
          </a:xfrm>
          <a:prstGeom prst="fram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2F248C8-54E6-9245-9F58-61FD2BAA784D}"/>
              </a:ext>
            </a:extLst>
          </p:cNvPr>
          <p:cNvCxnSpPr>
            <a:cxnSpLocks/>
          </p:cNvCxnSpPr>
          <p:nvPr/>
        </p:nvCxnSpPr>
        <p:spPr>
          <a:xfrm flipH="1" flipV="1">
            <a:off x="7527324" y="2787476"/>
            <a:ext cx="807117" cy="1479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279B66-7B1C-0641-91B7-2AB9DA9A5EDF}"/>
              </a:ext>
            </a:extLst>
          </p:cNvPr>
          <p:cNvCxnSpPr>
            <a:cxnSpLocks/>
          </p:cNvCxnSpPr>
          <p:nvPr/>
        </p:nvCxnSpPr>
        <p:spPr>
          <a:xfrm flipH="1" flipV="1">
            <a:off x="7488737" y="3451551"/>
            <a:ext cx="845705" cy="815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97FB826-02E5-214F-AC76-6150363C16FD}"/>
              </a:ext>
            </a:extLst>
          </p:cNvPr>
          <p:cNvCxnSpPr>
            <a:cxnSpLocks/>
          </p:cNvCxnSpPr>
          <p:nvPr/>
        </p:nvCxnSpPr>
        <p:spPr>
          <a:xfrm flipH="1">
            <a:off x="7488737" y="4267160"/>
            <a:ext cx="8457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50DA002-3DB5-B344-A10C-537C0ECE50AD}"/>
              </a:ext>
            </a:extLst>
          </p:cNvPr>
          <p:cNvCxnSpPr>
            <a:cxnSpLocks/>
          </p:cNvCxnSpPr>
          <p:nvPr/>
        </p:nvCxnSpPr>
        <p:spPr>
          <a:xfrm flipH="1">
            <a:off x="7489666" y="4267160"/>
            <a:ext cx="844775" cy="627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FBD57EB-8427-2C47-9B20-991988056F50}"/>
              </a:ext>
            </a:extLst>
          </p:cNvPr>
          <p:cNvSpPr txBox="1"/>
          <p:nvPr/>
        </p:nvSpPr>
        <p:spPr>
          <a:xfrm>
            <a:off x="8334441" y="3964823"/>
            <a:ext cx="683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gene</a:t>
            </a:r>
          </a:p>
          <a:p>
            <a:r>
              <a:rPr lang="en-US" dirty="0">
                <a:solidFill>
                  <a:schemeClr val="accent1"/>
                </a:solidFill>
              </a:rPr>
              <a:t>flow!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8C7939F-083D-D446-8635-9166ED457A8A}"/>
              </a:ext>
            </a:extLst>
          </p:cNvPr>
          <p:cNvCxnSpPr>
            <a:cxnSpLocks/>
          </p:cNvCxnSpPr>
          <p:nvPr/>
        </p:nvCxnSpPr>
        <p:spPr>
          <a:xfrm flipH="1">
            <a:off x="7488737" y="2713516"/>
            <a:ext cx="646595" cy="22764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E50B37-BFC0-7340-ACCB-524C2C84FEE6}"/>
              </a:ext>
            </a:extLst>
          </p:cNvPr>
          <p:cNvCxnSpPr>
            <a:cxnSpLocks/>
          </p:cNvCxnSpPr>
          <p:nvPr/>
        </p:nvCxnSpPr>
        <p:spPr>
          <a:xfrm flipH="1">
            <a:off x="7488737" y="2714349"/>
            <a:ext cx="646595" cy="169447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5D2B2E4-BBC0-E442-86AC-7641F814725E}"/>
              </a:ext>
            </a:extLst>
          </p:cNvPr>
          <p:cNvSpPr txBox="1"/>
          <p:nvPr/>
        </p:nvSpPr>
        <p:spPr>
          <a:xfrm>
            <a:off x="7896556" y="2396560"/>
            <a:ext cx="112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mutation!</a:t>
            </a:r>
          </a:p>
        </p:txBody>
      </p:sp>
    </p:spTree>
    <p:extLst>
      <p:ext uri="{BB962C8B-B14F-4D97-AF65-F5344CB8AC3E}">
        <p14:creationId xmlns:p14="http://schemas.microsoft.com/office/powerpoint/2010/main" val="259365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6" grpId="0" animBg="1"/>
      <p:bldP spid="31" grpId="0" animBg="1"/>
      <p:bldP spid="45" grpId="0"/>
      <p:bldP spid="5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8B14-7797-2C43-86BC-6B7D05A90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Demographic processes can act to decrease diversity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577CDB-D316-3645-9E0D-D91E3F7AA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173" y="1690689"/>
            <a:ext cx="7369653" cy="39538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F9296E-A0A0-A24A-ADF6-40B820FE6010}"/>
              </a:ext>
            </a:extLst>
          </p:cNvPr>
          <p:cNvSpPr txBox="1"/>
          <p:nvPr/>
        </p:nvSpPr>
        <p:spPr>
          <a:xfrm>
            <a:off x="7821650" y="6456310"/>
            <a:ext cx="13223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Figure: Coop 2017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14E5D5-B272-0F48-AD1A-9343C2CA3B16}"/>
              </a:ext>
            </a:extLst>
          </p:cNvPr>
          <p:cNvSpPr txBox="1"/>
          <p:nvPr/>
        </p:nvSpPr>
        <p:spPr>
          <a:xfrm>
            <a:off x="887173" y="5644540"/>
            <a:ext cx="6463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D3EE06-7CC6-C945-88AA-6726C3CC4554}"/>
              </a:ext>
            </a:extLst>
          </p:cNvPr>
          <p:cNvSpPr txBox="1"/>
          <p:nvPr/>
        </p:nvSpPr>
        <p:spPr>
          <a:xfrm>
            <a:off x="7535594" y="5644540"/>
            <a:ext cx="97975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</a:p>
        </p:txBody>
      </p:sp>
    </p:spTree>
    <p:extLst>
      <p:ext uri="{BB962C8B-B14F-4D97-AF65-F5344CB8AC3E}">
        <p14:creationId xmlns:p14="http://schemas.microsoft.com/office/powerpoint/2010/main" val="209720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2578</TotalTime>
  <Words>593</Words>
  <Application>Microsoft Macintosh PowerPoint</Application>
  <PresentationFormat>On-screen Show (4:3)</PresentationFormat>
  <Paragraphs>192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 Unicode MS</vt:lpstr>
      <vt:lpstr>Al Tarikh</vt:lpstr>
      <vt:lpstr>Arial</vt:lpstr>
      <vt:lpstr>Calibri</vt:lpstr>
      <vt:lpstr>Calibri Light</vt:lpstr>
      <vt:lpstr>Cambria Math</vt:lpstr>
      <vt:lpstr>Franklin Gothic Medium</vt:lpstr>
      <vt:lpstr>Times New Roman</vt:lpstr>
      <vt:lpstr>Office Theme</vt:lpstr>
      <vt:lpstr>Estimating the Effective Population Size of Delta Smelt</vt:lpstr>
      <vt:lpstr>A brief history…</vt:lpstr>
      <vt:lpstr>What is effective population size?</vt:lpstr>
      <vt:lpstr>What is Genetic Diversity?</vt:lpstr>
      <vt:lpstr>Importance of Genetic Diversity</vt:lpstr>
      <vt:lpstr>What affects genetic diversity?</vt:lpstr>
      <vt:lpstr>Measuring Genetic Diversity</vt:lpstr>
      <vt:lpstr>Effective Population Size (Ne)</vt:lpstr>
      <vt:lpstr>Demographic processes can act to decrease diversity</vt:lpstr>
      <vt:lpstr>Limitations of Effective  Population Size</vt:lpstr>
      <vt:lpstr>Previous estimates Ne</vt:lpstr>
      <vt:lpstr>Harnessing the power of NGS</vt:lpstr>
      <vt:lpstr>Increase Sample Size</vt:lpstr>
      <vt:lpstr>Genomic Variation is Decreasing</vt:lpstr>
      <vt:lpstr>Long term Ne is decreasing</vt:lpstr>
      <vt:lpstr>The Future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Diversity in Delta Smelt</dc:title>
  <dc:creator>Microsoft Office User</dc:creator>
  <cp:lastModifiedBy>Microsoft Office User</cp:lastModifiedBy>
  <cp:revision>81</cp:revision>
  <dcterms:created xsi:type="dcterms:W3CDTF">2018-09-06T23:00:05Z</dcterms:created>
  <dcterms:modified xsi:type="dcterms:W3CDTF">2018-09-11T18:38:14Z</dcterms:modified>
</cp:coreProperties>
</file>

<file path=docProps/thumbnail.jpeg>
</file>